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handoutMasterIdLst>
    <p:handoutMasterId r:id="rId56"/>
  </p:handoutMasterIdLst>
  <p:sldIdLst>
    <p:sldId id="362" r:id="rId2"/>
    <p:sldId id="304" r:id="rId3"/>
    <p:sldId id="408" r:id="rId4"/>
    <p:sldId id="413" r:id="rId5"/>
    <p:sldId id="409" r:id="rId6"/>
    <p:sldId id="410" r:id="rId7"/>
    <p:sldId id="411" r:id="rId8"/>
    <p:sldId id="334" r:id="rId9"/>
    <p:sldId id="339" r:id="rId10"/>
    <p:sldId id="412" r:id="rId11"/>
    <p:sldId id="366" r:id="rId12"/>
    <p:sldId id="415" r:id="rId13"/>
    <p:sldId id="416" r:id="rId14"/>
    <p:sldId id="367" r:id="rId15"/>
    <p:sldId id="368" r:id="rId16"/>
    <p:sldId id="369" r:id="rId17"/>
    <p:sldId id="370" r:id="rId18"/>
    <p:sldId id="404" r:id="rId19"/>
    <p:sldId id="407" r:id="rId20"/>
    <p:sldId id="414" r:id="rId21"/>
    <p:sldId id="371" r:id="rId22"/>
    <p:sldId id="372" r:id="rId23"/>
    <p:sldId id="373" r:id="rId24"/>
    <p:sldId id="374" r:id="rId25"/>
    <p:sldId id="402" r:id="rId26"/>
    <p:sldId id="403" r:id="rId27"/>
    <p:sldId id="405" r:id="rId28"/>
    <p:sldId id="375" r:id="rId29"/>
    <p:sldId id="379" r:id="rId30"/>
    <p:sldId id="380" r:id="rId31"/>
    <p:sldId id="381" r:id="rId32"/>
    <p:sldId id="382" r:id="rId33"/>
    <p:sldId id="383" r:id="rId34"/>
    <p:sldId id="384" r:id="rId35"/>
    <p:sldId id="385" r:id="rId36"/>
    <p:sldId id="386" r:id="rId37"/>
    <p:sldId id="387" r:id="rId38"/>
    <p:sldId id="388" r:id="rId39"/>
    <p:sldId id="389" r:id="rId40"/>
    <p:sldId id="390" r:id="rId41"/>
    <p:sldId id="391" r:id="rId42"/>
    <p:sldId id="392" r:id="rId43"/>
    <p:sldId id="393" r:id="rId44"/>
    <p:sldId id="394" r:id="rId45"/>
    <p:sldId id="395" r:id="rId46"/>
    <p:sldId id="406" r:id="rId47"/>
    <p:sldId id="396" r:id="rId48"/>
    <p:sldId id="397" r:id="rId49"/>
    <p:sldId id="401" r:id="rId50"/>
    <p:sldId id="398" r:id="rId51"/>
    <p:sldId id="336" r:id="rId52"/>
    <p:sldId id="284" r:id="rId53"/>
    <p:sldId id="264"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697" autoAdjust="0"/>
  </p:normalViewPr>
  <p:slideViewPr>
    <p:cSldViewPr>
      <p:cViewPr varScale="1">
        <p:scale>
          <a:sx n="60" d="100"/>
          <a:sy n="60" d="100"/>
        </p:scale>
        <p:origin x="-86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7" d="100"/>
          <a:sy n="57" d="100"/>
        </p:scale>
        <p:origin x="-271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notesMaster" Target="notesMasters/notesMaster1.xml"/><Relationship Id="rId56" Type="http://schemas.openxmlformats.org/officeDocument/2006/relationships/handoutMaster" Target="handoutMasters/handoutMaster1.xml"/><Relationship Id="rId57" Type="http://schemas.openxmlformats.org/officeDocument/2006/relationships/printerSettings" Target="printerSettings/printerSettings1.bin"/><Relationship Id="rId58" Type="http://schemas.openxmlformats.org/officeDocument/2006/relationships/presProps" Target="presProps.xml"/><Relationship Id="rId59" Type="http://schemas.openxmlformats.org/officeDocument/2006/relationships/viewProps" Target="view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heme" Target="theme/theme1.xml"/><Relationship Id="rId6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847BB44-F82F-4A91-8801-642BB4BC8887}" type="datetimeFigureOut">
              <a:rPr lang="en-US" smtClean="0"/>
              <a:t>5/3/17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7C26C00-7F6C-4742-A72D-E7FDF5B76F2B}" type="slidenum">
              <a:rPr lang="en-US" smtClean="0"/>
              <a:t>‹#›</a:t>
            </a:fld>
            <a:endParaRPr lang="en-US"/>
          </a:p>
        </p:txBody>
      </p:sp>
    </p:spTree>
    <p:extLst>
      <p:ext uri="{BB962C8B-B14F-4D97-AF65-F5344CB8AC3E}">
        <p14:creationId xmlns:p14="http://schemas.microsoft.com/office/powerpoint/2010/main" val="1662040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85A6D2-9947-4A06-93CD-30425C34B678}" type="datetimeFigureOut">
              <a:rPr lang="en-US" smtClean="0"/>
              <a:pPr/>
              <a:t>5/3/17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FD9CCC-FEA8-480E-B819-5C9DEAD8EB83}" type="slidenum">
              <a:rPr lang="en-US" smtClean="0"/>
              <a:pPr/>
              <a:t>‹#›</a:t>
            </a:fld>
            <a:endParaRPr lang="en-US"/>
          </a:p>
        </p:txBody>
      </p:sp>
    </p:spTree>
    <p:extLst>
      <p:ext uri="{BB962C8B-B14F-4D97-AF65-F5344CB8AC3E}">
        <p14:creationId xmlns:p14="http://schemas.microsoft.com/office/powerpoint/2010/main" val="2151887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FD9CCC-FEA8-480E-B819-5C9DEAD8EB83}" type="slidenum">
              <a:rPr lang="en-US" smtClean="0"/>
              <a:pPr/>
              <a:t>2</a:t>
            </a:fld>
            <a:endParaRPr lang="en-US"/>
          </a:p>
        </p:txBody>
      </p:sp>
    </p:spTree>
    <p:extLst>
      <p:ext uri="{BB962C8B-B14F-4D97-AF65-F5344CB8AC3E}">
        <p14:creationId xmlns:p14="http://schemas.microsoft.com/office/powerpoint/2010/main" val="2346494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Ashley Madison.</a:t>
            </a:r>
            <a:r>
              <a:rPr lang="en-US" baseline="0" dirty="0" smtClean="0"/>
              <a:t> Sony Corporation - Movie</a:t>
            </a:r>
            <a:endParaRPr lang="en-US" dirty="0"/>
          </a:p>
        </p:txBody>
      </p:sp>
      <p:sp>
        <p:nvSpPr>
          <p:cNvPr id="4" name="Slide Number Placeholder 3"/>
          <p:cNvSpPr>
            <a:spLocks noGrp="1"/>
          </p:cNvSpPr>
          <p:nvPr>
            <p:ph type="sldNum" sz="quarter" idx="10"/>
          </p:nvPr>
        </p:nvSpPr>
        <p:spPr/>
        <p:txBody>
          <a:bodyPr/>
          <a:lstStyle/>
          <a:p>
            <a:fld id="{8EF2832C-171E-4B89-9961-DB2A4E3F753C}" type="slidenum">
              <a:rPr lang="en-US" smtClean="0"/>
              <a:t>28</a:t>
            </a:fld>
            <a:endParaRPr lang="en-US"/>
          </a:p>
        </p:txBody>
      </p:sp>
    </p:spTree>
    <p:extLst>
      <p:ext uri="{BB962C8B-B14F-4D97-AF65-F5344CB8AC3E}">
        <p14:creationId xmlns:p14="http://schemas.microsoft.com/office/powerpoint/2010/main" val="18177744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bg1"/>
                </a:solidFill>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5" name="Picture 2" descr="Chandler Law"/>
          <p:cNvPicPr>
            <a:picLocks noChangeAspect="1" noChangeArrowheads="1"/>
          </p:cNvPicPr>
          <p:nvPr userDrawn="1"/>
        </p:nvPicPr>
        <p:blipFill>
          <a:blip r:embed="rId3"/>
          <a:srcRect/>
          <a:stretch>
            <a:fillRect/>
          </a:stretch>
        </p:blipFill>
        <p:spPr bwMode="auto">
          <a:xfrm>
            <a:off x="325438" y="6351027"/>
            <a:ext cx="2722562" cy="301157"/>
          </a:xfrm>
          <a:prstGeom prst="rect">
            <a:avLst/>
          </a:prstGeom>
          <a:noFill/>
          <a:ln w="9525">
            <a:noFill/>
            <a:miter lim="800000"/>
            <a:headEnd/>
            <a:tailEnd/>
          </a:ln>
        </p:spPr>
      </p:pic>
      <p:sp>
        <p:nvSpPr>
          <p:cNvPr id="6" name="Rectangle 3"/>
          <p:cNvSpPr>
            <a:spLocks noChangeArrowheads="1"/>
          </p:cNvSpPr>
          <p:nvPr userDrawn="1"/>
        </p:nvSpPr>
        <p:spPr bwMode="auto">
          <a:xfrm>
            <a:off x="3505200" y="6316940"/>
            <a:ext cx="2870338" cy="369332"/>
          </a:xfrm>
          <a:prstGeom prst="rect">
            <a:avLst/>
          </a:prstGeom>
          <a:noFill/>
          <a:ln w="9525">
            <a:noFill/>
            <a:miter lim="800000"/>
            <a:headEnd/>
            <a:tailEnd/>
          </a:ln>
        </p:spPr>
        <p:txBody>
          <a:bodyPr wrap="none">
            <a:spAutoFit/>
          </a:bodyPr>
          <a:lstStyle/>
          <a:p>
            <a:r>
              <a:rPr lang="en-US" b="1" dirty="0" smtClean="0">
                <a:solidFill>
                  <a:schemeClr val="bg1"/>
                </a:solidFill>
                <a:latin typeface="Calibri" pitchFamily="34" charset="0"/>
              </a:rPr>
              <a:t>Southern Lawyers Insurance</a:t>
            </a:r>
            <a:endParaRPr lang="en-US" b="1" dirty="0">
              <a:solidFill>
                <a:schemeClr val="bg1"/>
              </a:solidFill>
              <a:latin typeface="Calibri" pitchFamily="34" charset="0"/>
            </a:endParaRPr>
          </a:p>
        </p:txBody>
      </p:sp>
      <p:pic>
        <p:nvPicPr>
          <p:cNvPr id="8" name="Picture 7"/>
          <p:cNvPicPr>
            <a:picLocks noChangeAspect="1"/>
          </p:cNvPicPr>
          <p:nvPr userDrawn="1"/>
        </p:nvPicPr>
        <p:blipFill>
          <a:blip r:embed="rId4" cstate="print">
            <a:extLst>
              <a:ext uri="{BEBA8EAE-BF5A-486C-A8C5-ECC9F3942E4B}">
                <a14:imgProps xmlns:a14="http://schemas.microsoft.com/office/drawing/2010/main">
                  <a14:imgLayer r:embed="rId5">
                    <a14:imgEffect>
                      <a14:brightnessContrast bright="100000"/>
                    </a14:imgEffect>
                  </a14:imgLayer>
                </a14:imgProps>
              </a:ext>
            </a:extLst>
          </a:blip>
          <a:srcRect/>
          <a:stretch>
            <a:fillRect/>
          </a:stretch>
        </p:blipFill>
        <p:spPr bwMode="auto">
          <a:xfrm>
            <a:off x="6858000" y="6313729"/>
            <a:ext cx="2082800" cy="33845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5EFA5-72CA-41F1-9D75-D0ACCA3CDE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5EFA5-72CA-41F1-9D75-D0ACCA3CDE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081" name="Picture 9"/>
          <p:cNvPicPr>
            <a:picLocks noChangeAspect="1" noChangeArrowheads="1"/>
          </p:cNvPicPr>
          <p:nvPr userDrawn="1"/>
        </p:nvPicPr>
        <p:blipFill>
          <a:blip r:embed="rId2" cstate="print"/>
          <a:srcRect/>
          <a:stretch>
            <a:fillRect/>
          </a:stretch>
        </p:blipFill>
        <p:spPr bwMode="auto">
          <a:xfrm>
            <a:off x="0" y="0"/>
            <a:ext cx="9146858" cy="1268730"/>
          </a:xfrm>
          <a:prstGeom prst="rect">
            <a:avLst/>
          </a:prstGeom>
          <a:noFill/>
          <a:ln w="9525">
            <a:noFill/>
            <a:miter lim="800000"/>
            <a:headEnd/>
            <a:tailEnd/>
          </a:ln>
        </p:spPr>
      </p:pic>
      <p:sp>
        <p:nvSpPr>
          <p:cNvPr id="2" name="Title 1"/>
          <p:cNvSpPr>
            <a:spLocks noGrp="1"/>
          </p:cNvSpPr>
          <p:nvPr>
            <p:ph type="title"/>
          </p:nvPr>
        </p:nvSpPr>
        <p:spPr>
          <a:xfrm>
            <a:off x="457200" y="152400"/>
            <a:ext cx="8229600" cy="1143000"/>
          </a:xfrm>
        </p:spPr>
        <p:txBody>
          <a:bodyPr>
            <a:normAutofit/>
          </a:bodyPr>
          <a:lstStyle>
            <a:lvl1pPr algn="l">
              <a:defRPr sz="4000">
                <a:solidFill>
                  <a:schemeClr val="bg1"/>
                </a:solidFill>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nSpc>
                <a:spcPct val="150000"/>
              </a:lnSpc>
              <a:buClr>
                <a:schemeClr val="accent2">
                  <a:lumMod val="75000"/>
                </a:schemeClr>
              </a:buClr>
              <a:buFont typeface="Wingdings" pitchFamily="2" charset="2"/>
              <a:buChar char="§"/>
              <a:defRPr>
                <a:solidFill>
                  <a:schemeClr val="tx1">
                    <a:lumMod val="65000"/>
                    <a:lumOff val="35000"/>
                  </a:schemeClr>
                </a:solidFill>
                <a:latin typeface="Arial" pitchFamily="34" charset="0"/>
                <a:cs typeface="Arial" pitchFamily="34" charset="0"/>
              </a:defRPr>
            </a:lvl1pPr>
            <a:lvl2pPr>
              <a:lnSpc>
                <a:spcPct val="150000"/>
              </a:lnSpc>
              <a:buClr>
                <a:schemeClr val="accent2">
                  <a:lumMod val="75000"/>
                </a:schemeClr>
              </a:buClr>
              <a:buFont typeface="Arial" pitchFamily="34" charset="0"/>
              <a:buChar char="•"/>
              <a:defRPr>
                <a:solidFill>
                  <a:schemeClr val="tx1">
                    <a:lumMod val="65000"/>
                    <a:lumOff val="35000"/>
                  </a:schemeClr>
                </a:solidFill>
                <a:latin typeface="Arial" pitchFamily="34" charset="0"/>
                <a:cs typeface="Arial" pitchFamily="34" charset="0"/>
              </a:defRPr>
            </a:lvl2pPr>
            <a:lvl3pPr>
              <a:lnSpc>
                <a:spcPct val="150000"/>
              </a:lnSpc>
              <a:buClr>
                <a:schemeClr val="accent2">
                  <a:lumMod val="75000"/>
                </a:schemeClr>
              </a:buClr>
              <a:defRPr>
                <a:solidFill>
                  <a:schemeClr val="tx1">
                    <a:lumMod val="65000"/>
                    <a:lumOff val="35000"/>
                  </a:schemeClr>
                </a:solidFill>
                <a:latin typeface="Arial" pitchFamily="34" charset="0"/>
                <a:cs typeface="Arial" pitchFamily="34" charset="0"/>
              </a:defRPr>
            </a:lvl3pPr>
            <a:lvl4pPr>
              <a:lnSpc>
                <a:spcPct val="150000"/>
              </a:lnSpc>
              <a:buClr>
                <a:schemeClr val="accent2">
                  <a:lumMod val="75000"/>
                </a:schemeClr>
              </a:buClr>
              <a:defRPr lang="en-US" sz="2000" kern="1200" dirty="0" smtClean="0">
                <a:solidFill>
                  <a:schemeClr val="tx1">
                    <a:lumMod val="65000"/>
                    <a:lumOff val="35000"/>
                  </a:schemeClr>
                </a:solidFill>
                <a:latin typeface="Arial" pitchFamily="34" charset="0"/>
                <a:ea typeface="+mn-ea"/>
                <a:cs typeface="Arial" pitchFamily="34" charset="0"/>
              </a:defRPr>
            </a:lvl4pPr>
            <a:lvl5pPr>
              <a:lnSpc>
                <a:spcPct val="150000"/>
              </a:lnSpc>
              <a:buClr>
                <a:schemeClr val="accent2">
                  <a:lumMod val="75000"/>
                </a:schemeClr>
              </a:buClr>
              <a:defRPr>
                <a:solidFill>
                  <a:schemeClr val="tx1">
                    <a:lumMod val="65000"/>
                    <a:lumOff val="35000"/>
                  </a:schemeClr>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marL="1143000" lvl="2" indent="-228600" algn="l" defTabSz="914400" rtl="0" eaLnBrk="1" latinLnBrk="0" hangingPunct="1">
              <a:spcBef>
                <a:spcPct val="20000"/>
              </a:spcBef>
              <a:buClr>
                <a:schemeClr val="accent2">
                  <a:lumMod val="75000"/>
                </a:schemeClr>
              </a:buClr>
              <a:buFont typeface="Arial" pitchFamily="34" charset="0"/>
              <a:buChar char="–"/>
            </a:pPr>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553200" y="6400800"/>
            <a:ext cx="2133600" cy="365125"/>
          </a:xfrm>
        </p:spPr>
        <p:txBody>
          <a:bodyPr/>
          <a:lstStyle/>
          <a:p>
            <a:fld id="{348FEA56-0BFC-4EF7-8FF0-12B4812CD363}" type="slidenum">
              <a:rPr lang="en-US" smtClean="0"/>
              <a:pPr/>
              <a:t>‹#›</a:t>
            </a:fld>
            <a:endParaRPr lang="en-US" dirty="0"/>
          </a:p>
        </p:txBody>
      </p:sp>
      <p:pic>
        <p:nvPicPr>
          <p:cNvPr id="4" name="Picture 2"/>
          <p:cNvPicPr>
            <a:picLocks noChangeAspect="1" noChangeArrowheads="1"/>
          </p:cNvPicPr>
          <p:nvPr userDrawn="1"/>
        </p:nvPicPr>
        <p:blipFill>
          <a:blip r:embed="rId3" cstate="print"/>
          <a:srcRect/>
          <a:stretch>
            <a:fillRect/>
          </a:stretch>
        </p:blipFill>
        <p:spPr bwMode="auto">
          <a:xfrm>
            <a:off x="0" y="6248400"/>
            <a:ext cx="9144000" cy="76200"/>
          </a:xfrm>
          <a:prstGeom prst="rect">
            <a:avLst/>
          </a:prstGeom>
          <a:noFill/>
          <a:ln w="9525">
            <a:noFill/>
            <a:miter lim="800000"/>
            <a:headEnd/>
            <a:tailEnd/>
          </a:ln>
        </p:spPr>
      </p:pic>
      <p:sp>
        <p:nvSpPr>
          <p:cNvPr id="7" name="TextBox 6"/>
          <p:cNvSpPr txBox="1"/>
          <p:nvPr userDrawn="1"/>
        </p:nvSpPr>
        <p:spPr>
          <a:xfrm>
            <a:off x="457200" y="6462389"/>
            <a:ext cx="1923925" cy="246221"/>
          </a:xfrm>
          <a:prstGeom prst="rect">
            <a:avLst/>
          </a:prstGeom>
          <a:noFill/>
        </p:spPr>
        <p:txBody>
          <a:bodyPr wrap="none" rtlCol="0">
            <a:spAutoFit/>
          </a:bodyPr>
          <a:lstStyle/>
          <a:p>
            <a:r>
              <a:rPr lang="en-US" sz="1000" dirty="0" smtClean="0">
                <a:solidFill>
                  <a:schemeClr val="tx1">
                    <a:lumMod val="50000"/>
                    <a:lumOff val="50000"/>
                  </a:schemeClr>
                </a:solidFill>
                <a:latin typeface="Arial" panose="020B0604020202020204" pitchFamily="34" charset="0"/>
                <a:cs typeface="Arial" panose="020B0604020202020204" pitchFamily="34" charset="0"/>
              </a:rPr>
              <a:t>© Chandler &amp; Moore Law, LLC</a:t>
            </a:r>
            <a:endParaRPr lang="en-US" sz="1000" dirty="0">
              <a:solidFill>
                <a:schemeClr val="tx1">
                  <a:lumMod val="50000"/>
                  <a:lumOff val="50000"/>
                </a:schemeClr>
              </a:solidFill>
              <a:latin typeface="Arial" panose="020B0604020202020204" pitchFamily="34" charset="0"/>
              <a:cs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5EFA5-72CA-41F1-9D75-D0ACCA3CDE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5EFA5-72CA-41F1-9D75-D0ACCA3CDE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D5EFA5-72CA-41F1-9D75-D0ACCA3CDE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D5EFA5-72CA-41F1-9D75-D0ACCA3CDE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D5EFA5-72CA-41F1-9D75-D0ACCA3CDE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5EFA5-72CA-41F1-9D75-D0ACCA3CDE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5EFA5-72CA-41F1-9D75-D0ACCA3CDE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D5EFA5-72CA-41F1-9D75-D0ACCA3CDE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david@lan-tech.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ytimes.com/2015/03/27/business/dealbook/citigroup-report-chides-law-firms-for-silence-on-hackings.html?_r=1"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hyperlink" Target="mailto:douglas@chandlermoorelaw.com" TargetMode="External"/><Relationship Id="rId4" Type="http://schemas.openxmlformats.org/officeDocument/2006/relationships/hyperlink" Target="mailto:david@lan-tech.com"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csl.org/research/telecommunications-and-information-technology/security-breach-notification-laws.asp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mericanbar.org/groups/departments_offices/legal_technology_resources/resources/charts_fyis/cloud-ethics-chart.html"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labar.org/ogc/fopDisplay.cfm?oneId=425" TargetMode="External"/><Relationship Id="rId3" Type="http://schemas.openxmlformats.org/officeDocument/2006/relationships/hyperlink" Target="https://www.americanbar.org/groups/departments_offices/legal_technology_resources/resources/charts_fyis/cloud-ethics-chart.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ompasspointlegal.com"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ybersecuirtyhomeandoffice.com/book" TargetMode="External"/><Relationship Id="rId3" Type="http://schemas.openxmlformats.org/officeDocument/2006/relationships/hyperlink" Target="https://www.bandlerlaw.com/articles.html"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11817" y="1049655"/>
            <a:ext cx="8320366" cy="2209800"/>
          </a:xfrm>
        </p:spPr>
        <p:txBody>
          <a:bodyPr>
            <a:normAutofit/>
          </a:bodyPr>
          <a:lstStyle/>
          <a:p>
            <a:pPr>
              <a:spcBef>
                <a:spcPct val="20000"/>
              </a:spcBef>
            </a:pPr>
            <a:r>
              <a:rPr lang="en-US" sz="4000" dirty="0" smtClean="0"/>
              <a:t>Risk Management, Cyber Security, and Professional Liability</a:t>
            </a:r>
            <a:endParaRPr lang="en-US" sz="3100" b="0" i="1" dirty="0">
              <a:ea typeface="+mn-ea"/>
            </a:endParaRPr>
          </a:p>
        </p:txBody>
      </p:sp>
      <p:sp>
        <p:nvSpPr>
          <p:cNvPr id="3" name="Subtitle 2"/>
          <p:cNvSpPr>
            <a:spLocks noGrp="1"/>
          </p:cNvSpPr>
          <p:nvPr>
            <p:ph type="subTitle" idx="1"/>
          </p:nvPr>
        </p:nvSpPr>
        <p:spPr>
          <a:xfrm>
            <a:off x="1371600" y="3228975"/>
            <a:ext cx="6400800" cy="1676400"/>
          </a:xfrm>
        </p:spPr>
        <p:txBody>
          <a:bodyPr>
            <a:normAutofit fontScale="92500" lnSpcReduction="10000"/>
          </a:bodyPr>
          <a:lstStyle/>
          <a:p>
            <a:r>
              <a:rPr lang="en-US" sz="2800" dirty="0" smtClean="0"/>
              <a:t>American Board of Professional Liability Attorneys: National Legal &amp; Medical Malpractice Conference</a:t>
            </a:r>
            <a:endParaRPr lang="en-US" sz="2800" dirty="0"/>
          </a:p>
          <a:p>
            <a:r>
              <a:rPr lang="en-US" sz="2800" dirty="0" smtClean="0"/>
              <a:t>May </a:t>
            </a:r>
            <a:r>
              <a:rPr lang="en-US" sz="2800" dirty="0"/>
              <a:t>6</a:t>
            </a:r>
            <a:r>
              <a:rPr lang="en-US" sz="2800" dirty="0" smtClean="0"/>
              <a:t>, 2017</a:t>
            </a:r>
          </a:p>
          <a:p>
            <a:endParaRPr lang="en-US" sz="2800" dirty="0"/>
          </a:p>
          <a:p>
            <a:endParaRPr lang="en-US" sz="2800" dirty="0" smtClean="0"/>
          </a:p>
          <a:p>
            <a:endParaRPr lang="en-US"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5000" y="5174010"/>
            <a:ext cx="5251450" cy="529529"/>
          </a:xfrm>
          <a:prstGeom prst="rect">
            <a:avLst/>
          </a:prstGeom>
        </p:spPr>
      </p:pic>
      <p:sp>
        <p:nvSpPr>
          <p:cNvPr id="6" name="Subtitle 2"/>
          <p:cNvSpPr txBox="1">
            <a:spLocks/>
          </p:cNvSpPr>
          <p:nvPr/>
        </p:nvSpPr>
        <p:spPr>
          <a:xfrm>
            <a:off x="1447800" y="5867400"/>
            <a:ext cx="6400800" cy="685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bg1"/>
                </a:solidFill>
                <a:latin typeface="Times New Roman" pitchFamily="18" charset="0"/>
                <a:ea typeface="+mn-ea"/>
                <a:cs typeface="Times New Roman" pitchFamily="18"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800" dirty="0" smtClean="0"/>
              <a:t>CompassPOINT Legal, LLC</a:t>
            </a:r>
          </a:p>
          <a:p>
            <a:endParaRPr lang="en-US" sz="2800" dirty="0" smtClean="0"/>
          </a:p>
          <a:p>
            <a:endParaRPr lang="en-US" sz="2800" dirty="0"/>
          </a:p>
        </p:txBody>
      </p:sp>
    </p:spTree>
    <p:extLst>
      <p:ext uri="{BB962C8B-B14F-4D97-AF65-F5344CB8AC3E}">
        <p14:creationId xmlns:p14="http://schemas.microsoft.com/office/powerpoint/2010/main" val="282900211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Don</a:t>
            </a:r>
            <a:r>
              <a:rPr lang="uk-UA" dirty="0" smtClean="0"/>
              <a:t>’</a:t>
            </a:r>
            <a:r>
              <a:rPr lang="en-US" dirty="0" smtClean="0"/>
              <a:t>t Violate Rule 1.1 Competency-</a:t>
            </a:r>
            <a:br>
              <a:rPr lang="en-US" dirty="0" smtClean="0"/>
            </a:br>
            <a:r>
              <a:rPr lang="en-US" dirty="0" err="1" smtClean="0"/>
              <a:t>A.R.Transfer</a:t>
            </a:r>
            <a:endParaRPr lang="en-US" dirty="0"/>
          </a:p>
        </p:txBody>
      </p:sp>
      <p:sp>
        <p:nvSpPr>
          <p:cNvPr id="3" name="Content Placeholder 2"/>
          <p:cNvSpPr>
            <a:spLocks noGrp="1"/>
          </p:cNvSpPr>
          <p:nvPr>
            <p:ph idx="1"/>
          </p:nvPr>
        </p:nvSpPr>
        <p:spPr/>
        <p:txBody>
          <a:bodyPr>
            <a:normAutofit fontScale="47500" lnSpcReduction="20000"/>
          </a:bodyPr>
          <a:lstStyle/>
          <a:p>
            <a:pPr marL="0" indent="0">
              <a:lnSpc>
                <a:spcPct val="100000"/>
              </a:lnSpc>
              <a:buNone/>
            </a:pPr>
            <a:r>
              <a:rPr lang="en-US" b="1" dirty="0"/>
              <a:t>David Moon</a:t>
            </a:r>
          </a:p>
          <a:p>
            <a:pPr marL="0" indent="0">
              <a:lnSpc>
                <a:spcPct val="100000"/>
              </a:lnSpc>
              <a:buNone/>
            </a:pPr>
            <a:r>
              <a:rPr lang="en-US" b="1" dirty="0"/>
              <a:t>	</a:t>
            </a:r>
            <a:r>
              <a:rPr lang="en-US" dirty="0"/>
              <a:t>Principal/Partner </a:t>
            </a:r>
            <a:r>
              <a:rPr lang="en-US" dirty="0" err="1"/>
              <a:t>Lan</a:t>
            </a:r>
            <a:r>
              <a:rPr lang="en-US" dirty="0"/>
              <a:t>-Tech, Inc. / </a:t>
            </a:r>
            <a:r>
              <a:rPr lang="en-US" dirty="0" smtClean="0"/>
              <a:t>Compass </a:t>
            </a:r>
            <a:r>
              <a:rPr lang="en-US" dirty="0"/>
              <a:t>Point </a:t>
            </a:r>
            <a:r>
              <a:rPr lang="en-US" dirty="0" smtClean="0"/>
              <a:t>Legal</a:t>
            </a:r>
            <a:r>
              <a:rPr lang="en-US" dirty="0"/>
              <a:t>, LLC</a:t>
            </a:r>
          </a:p>
          <a:p>
            <a:pPr marL="0" indent="0">
              <a:lnSpc>
                <a:spcPct val="100000"/>
              </a:lnSpc>
              <a:buNone/>
            </a:pPr>
            <a:r>
              <a:rPr lang="en-US" b="1" dirty="0"/>
              <a:t>	</a:t>
            </a:r>
            <a:r>
              <a:rPr lang="en-US" dirty="0"/>
              <a:t>20+ years in legal technology and </a:t>
            </a:r>
            <a:r>
              <a:rPr lang="en-US" dirty="0" smtClean="0"/>
              <a:t>information security</a:t>
            </a:r>
            <a:endParaRPr lang="en-US" dirty="0"/>
          </a:p>
          <a:p>
            <a:pPr marL="0" indent="0">
              <a:lnSpc>
                <a:spcPct val="100000"/>
              </a:lnSpc>
              <a:buNone/>
            </a:pPr>
            <a:r>
              <a:rPr lang="en-US" b="1" dirty="0"/>
              <a:t>	</a:t>
            </a:r>
            <a:r>
              <a:rPr lang="en-US" dirty="0">
                <a:hlinkClick r:id="rId2"/>
              </a:rPr>
              <a:t>david@lan-tech.com</a:t>
            </a:r>
            <a:r>
              <a:rPr lang="en-US" dirty="0"/>
              <a:t> </a:t>
            </a:r>
            <a:r>
              <a:rPr lang="en-US" b="1" dirty="0" smtClean="0"/>
              <a:t>Founding </a:t>
            </a:r>
            <a:r>
              <a:rPr lang="en-US" b="1" dirty="0"/>
              <a:t>Partner</a:t>
            </a:r>
          </a:p>
          <a:p>
            <a:r>
              <a:rPr lang="en-US" dirty="0"/>
              <a:t>David </a:t>
            </a:r>
            <a:r>
              <a:rPr lang="en-US" dirty="0" smtClean="0"/>
              <a:t>graduated </a:t>
            </a:r>
            <a:r>
              <a:rPr lang="en-US" dirty="0"/>
              <a:t>from Georgia Tech with an Master of Science –Electrical Engineer in 1993. </a:t>
            </a:r>
          </a:p>
          <a:p>
            <a:r>
              <a:rPr lang="en-US" dirty="0" smtClean="0"/>
              <a:t>David </a:t>
            </a:r>
            <a:r>
              <a:rPr lang="en-US" dirty="0"/>
              <a:t>started </a:t>
            </a:r>
            <a:r>
              <a:rPr lang="en-US" dirty="0" err="1" smtClean="0"/>
              <a:t>Lan</a:t>
            </a:r>
            <a:r>
              <a:rPr lang="en-US" dirty="0" smtClean="0"/>
              <a:t>-Tech, Inc., </a:t>
            </a:r>
            <a:r>
              <a:rPr lang="en-US" dirty="0"/>
              <a:t>a company </a:t>
            </a:r>
            <a:r>
              <a:rPr lang="en-US" dirty="0" smtClean="0"/>
              <a:t>specializing </a:t>
            </a:r>
            <a:r>
              <a:rPr lang="en-US" dirty="0"/>
              <a:t>in legal technology for law firms</a:t>
            </a:r>
            <a:r>
              <a:rPr lang="en-US" dirty="0" smtClean="0"/>
              <a:t>.</a:t>
            </a:r>
            <a:endParaRPr lang="en-US" dirty="0"/>
          </a:p>
          <a:p>
            <a:r>
              <a:rPr lang="en-US" dirty="0" smtClean="0"/>
              <a:t>Certifications in Summation, Concordance, Time Matters, Billing Matters, Citrix, Tabs3 and Practice Master.</a:t>
            </a:r>
          </a:p>
          <a:p>
            <a:r>
              <a:rPr lang="en-US" dirty="0" smtClean="0"/>
              <a:t>Awards include an </a:t>
            </a:r>
            <a:r>
              <a:rPr lang="en-US" dirty="0"/>
              <a:t>STI Tabs3 President Circle Member. </a:t>
            </a:r>
            <a:r>
              <a:rPr lang="en-US" dirty="0" smtClean="0"/>
              <a:t>In 2005 he was named the </a:t>
            </a:r>
            <a:r>
              <a:rPr lang="en-US" dirty="0"/>
              <a:t>Legal Technology Consultant of the Year (a life time achievement award). </a:t>
            </a:r>
          </a:p>
          <a:p>
            <a:r>
              <a:rPr lang="en-US" dirty="0" smtClean="0"/>
              <a:t>David consults as </a:t>
            </a:r>
            <a:r>
              <a:rPr lang="en-US" dirty="0"/>
              <a:t>an expert witness </a:t>
            </a:r>
            <a:r>
              <a:rPr lang="en-US" dirty="0" smtClean="0"/>
              <a:t>on </a:t>
            </a:r>
            <a:r>
              <a:rPr lang="en-US" dirty="0"/>
              <a:t>computer technology and legal </a:t>
            </a:r>
            <a:r>
              <a:rPr lang="en-US" dirty="0" smtClean="0"/>
              <a:t>software topics.</a:t>
            </a:r>
            <a:endParaRPr lang="en-US" dirty="0"/>
          </a:p>
          <a:p>
            <a:endParaRPr lang="en-US" dirty="0"/>
          </a:p>
        </p:txBody>
      </p:sp>
      <p:sp>
        <p:nvSpPr>
          <p:cNvPr id="4" name="Slide Number Placeholder 3"/>
          <p:cNvSpPr>
            <a:spLocks noGrp="1"/>
          </p:cNvSpPr>
          <p:nvPr>
            <p:ph type="sldNum" sz="quarter" idx="12"/>
          </p:nvPr>
        </p:nvSpPr>
        <p:spPr/>
        <p:txBody>
          <a:bodyPr/>
          <a:lstStyle/>
          <a:p>
            <a:fld id="{348FEA56-0BFC-4EF7-8FF0-12B4812CD363}" type="slidenum">
              <a:rPr lang="en-US" smtClean="0"/>
              <a:pPr/>
              <a:t>10</a:t>
            </a:fld>
            <a:endParaRPr lang="en-US" dirty="0"/>
          </a:p>
        </p:txBody>
      </p:sp>
    </p:spTree>
    <p:extLst>
      <p:ext uri="{BB962C8B-B14F-4D97-AF65-F5344CB8AC3E}">
        <p14:creationId xmlns:p14="http://schemas.microsoft.com/office/powerpoint/2010/main" val="1465377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Firms Under Attack</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Security Experts say Hackers are targeting law firms.</a:t>
            </a:r>
            <a:endParaRPr lang="en-US" dirty="0"/>
          </a:p>
          <a:p>
            <a:r>
              <a:rPr lang="en-US" dirty="0" smtClean="0"/>
              <a:t>80 of the 100 biggest firms in the country have been hacked</a:t>
            </a:r>
          </a:p>
          <a:p>
            <a:r>
              <a:rPr lang="en-US" dirty="0" smtClean="0"/>
              <a:t>McKenna Long &amp; Aldridge (now </a:t>
            </a:r>
            <a:r>
              <a:rPr lang="en-US" dirty="0" err="1" smtClean="0"/>
              <a:t>Dentons</a:t>
            </a:r>
            <a:r>
              <a:rPr lang="en-US" dirty="0" smtClean="0"/>
              <a:t>) lost Social Security numbers</a:t>
            </a:r>
          </a:p>
          <a:p>
            <a:r>
              <a:rPr lang="en-US" dirty="0" smtClean="0"/>
              <a:t>Looking for potential corporate mergers, patent, trade secrets, litigation plans, personal information</a:t>
            </a:r>
          </a:p>
          <a:p>
            <a:endParaRPr lang="en-US" dirty="0"/>
          </a:p>
        </p:txBody>
      </p:sp>
    </p:spTree>
    <p:extLst>
      <p:ext uri="{BB962C8B-B14F-4D97-AF65-F5344CB8AC3E}">
        <p14:creationId xmlns:p14="http://schemas.microsoft.com/office/powerpoint/2010/main" val="2431669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Firms Under Attack</a:t>
            </a:r>
            <a:endParaRPr lang="en-US" dirty="0"/>
          </a:p>
        </p:txBody>
      </p:sp>
      <p:sp>
        <p:nvSpPr>
          <p:cNvPr id="3" name="Content Placeholder 2"/>
          <p:cNvSpPr>
            <a:spLocks noGrp="1"/>
          </p:cNvSpPr>
          <p:nvPr>
            <p:ph idx="1"/>
          </p:nvPr>
        </p:nvSpPr>
        <p:spPr/>
        <p:txBody>
          <a:bodyPr>
            <a:normAutofit/>
          </a:bodyPr>
          <a:lstStyle/>
          <a:p>
            <a:r>
              <a:rPr lang="en-US" dirty="0" smtClean="0"/>
              <a:t>Law360 (Sept 22, 2015) – ABA survey has found 1 in 4 law firms with at least 100 attorney have experience a breach</a:t>
            </a:r>
          </a:p>
        </p:txBody>
      </p:sp>
      <p:sp>
        <p:nvSpPr>
          <p:cNvPr id="4" name="Slide Number Placeholder 3"/>
          <p:cNvSpPr>
            <a:spLocks noGrp="1"/>
          </p:cNvSpPr>
          <p:nvPr>
            <p:ph type="sldNum" sz="quarter" idx="12"/>
          </p:nvPr>
        </p:nvSpPr>
        <p:spPr/>
        <p:txBody>
          <a:bodyPr/>
          <a:lstStyle/>
          <a:p>
            <a:fld id="{348FEA56-0BFC-4EF7-8FF0-12B4812CD363}" type="slidenum">
              <a:rPr lang="en-US" smtClean="0"/>
              <a:pPr/>
              <a:t>12</a:t>
            </a:fld>
            <a:endParaRPr lang="en-US" dirty="0"/>
          </a:p>
        </p:txBody>
      </p:sp>
    </p:spTree>
    <p:extLst>
      <p:ext uri="{BB962C8B-B14F-4D97-AF65-F5344CB8AC3E}">
        <p14:creationId xmlns:p14="http://schemas.microsoft.com/office/powerpoint/2010/main" val="1729924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Firms Under Attack</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“Series of security breaches that struck prestigious law firms last year was more pervasive than reported . . .”</a:t>
            </a:r>
          </a:p>
          <a:p>
            <a:pPr marL="0" indent="0">
              <a:buNone/>
            </a:pPr>
            <a:r>
              <a:rPr lang="en-US" dirty="0" smtClean="0"/>
              <a:t>“The incident involved hackers getting into the email accounts of partners . . .”</a:t>
            </a:r>
          </a:p>
          <a:p>
            <a:pPr marL="0" indent="0">
              <a:buNone/>
            </a:pPr>
            <a:r>
              <a:rPr lang="en-US" dirty="0" smtClean="0"/>
              <a:t>Dec 7, 2016 – Fortune </a:t>
            </a:r>
            <a:endParaRPr lang="en-US" dirty="0"/>
          </a:p>
        </p:txBody>
      </p:sp>
      <p:sp>
        <p:nvSpPr>
          <p:cNvPr id="4" name="Slide Number Placeholder 3"/>
          <p:cNvSpPr>
            <a:spLocks noGrp="1"/>
          </p:cNvSpPr>
          <p:nvPr>
            <p:ph type="sldNum" sz="quarter" idx="12"/>
          </p:nvPr>
        </p:nvSpPr>
        <p:spPr/>
        <p:txBody>
          <a:bodyPr/>
          <a:lstStyle/>
          <a:p>
            <a:fld id="{348FEA56-0BFC-4EF7-8FF0-12B4812CD363}" type="slidenum">
              <a:rPr lang="en-US" smtClean="0"/>
              <a:pPr/>
              <a:t>13</a:t>
            </a:fld>
            <a:endParaRPr lang="en-US" dirty="0"/>
          </a:p>
        </p:txBody>
      </p:sp>
    </p:spTree>
    <p:extLst>
      <p:ext uri="{BB962C8B-B14F-4D97-AF65-F5344CB8AC3E}">
        <p14:creationId xmlns:p14="http://schemas.microsoft.com/office/powerpoint/2010/main" val="1400840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Firms Under Attack</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Many believe they are too small to warrant attack</a:t>
            </a:r>
            <a:endParaRPr lang="en-US" dirty="0"/>
          </a:p>
          <a:p>
            <a:pPr marL="0" indent="0">
              <a:buNone/>
            </a:pPr>
            <a:r>
              <a:rPr lang="en-US" dirty="0" smtClean="0"/>
              <a:t>Why would hackers go after us little guys?</a:t>
            </a:r>
          </a:p>
          <a:p>
            <a:r>
              <a:rPr lang="en-US" dirty="0" smtClean="0"/>
              <a:t>Easy targets</a:t>
            </a:r>
          </a:p>
          <a:p>
            <a:r>
              <a:rPr lang="en-US" dirty="0" smtClean="0"/>
              <a:t>Valuable information</a:t>
            </a:r>
          </a:p>
          <a:p>
            <a:r>
              <a:rPr lang="en-US" dirty="0" smtClean="0"/>
              <a:t>Ability to pay</a:t>
            </a:r>
          </a:p>
          <a:p>
            <a:r>
              <a:rPr lang="en-US" dirty="0" smtClean="0"/>
              <a:t>Not likely to report</a:t>
            </a:r>
            <a:endParaRPr lang="en-US" dirty="0"/>
          </a:p>
        </p:txBody>
      </p:sp>
    </p:spTree>
    <p:extLst>
      <p:ext uri="{BB962C8B-B14F-4D97-AF65-F5344CB8AC3E}">
        <p14:creationId xmlns:p14="http://schemas.microsoft.com/office/powerpoint/2010/main" val="2197094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Easy Targets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Citigroup, for example, recently told its employees in an internal report that law firms are vulnerable hacking targets because they are clearinghouses of high-value information and possess relatively weak security measures, according to The New York Times. The Citi memo also said that law firm security generally falls below the standards of other industries — and pointed to a reluctance by law firms to publicly disclose breaches and the absence of formal reporting requirements in the legal field as reasons for silence</a:t>
            </a:r>
            <a:r>
              <a:rPr lang="en-US" dirty="0" smtClean="0"/>
              <a:t>.</a:t>
            </a:r>
          </a:p>
          <a:p>
            <a:pPr marL="0" indent="0">
              <a:buNone/>
            </a:pPr>
            <a:r>
              <a:rPr lang="en-US" sz="2100" dirty="0">
                <a:hlinkClick r:id="rId2"/>
              </a:rPr>
              <a:t>http://www.nytimes.com/2015/03/27/business/dealbook/citigroup-report-chides-law-firms-for-silence-on-hackings.html?_</a:t>
            </a:r>
            <a:r>
              <a:rPr lang="en-US" sz="2100" dirty="0" smtClean="0">
                <a:hlinkClick r:id="rId2"/>
              </a:rPr>
              <a:t>r=1</a:t>
            </a:r>
            <a:endParaRPr lang="en-US" sz="2100" dirty="0" smtClean="0"/>
          </a:p>
          <a:p>
            <a:pPr marL="0" indent="0">
              <a:buNone/>
            </a:pPr>
            <a:endParaRPr lang="en-US" dirty="0"/>
          </a:p>
        </p:txBody>
      </p:sp>
    </p:spTree>
    <p:extLst>
      <p:ext uri="{BB962C8B-B14F-4D97-AF65-F5344CB8AC3E}">
        <p14:creationId xmlns:p14="http://schemas.microsoft.com/office/powerpoint/2010/main" val="3857982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Attack – A matter of when</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All systems are vulnerable – all systems will have some breach at some point!</a:t>
            </a:r>
          </a:p>
          <a:p>
            <a:pPr marL="0" indent="0">
              <a:buNone/>
            </a:pPr>
            <a:endParaRPr lang="en-US" dirty="0" smtClean="0"/>
          </a:p>
          <a:p>
            <a:pPr marL="0" indent="0">
              <a:buNone/>
            </a:pPr>
            <a:r>
              <a:rPr lang="en-US" b="1" dirty="0" smtClean="0"/>
              <a:t>In </a:t>
            </a:r>
            <a:r>
              <a:rPr lang="en-US" b="1" dirty="0"/>
              <a:t>2003, former FBI director Robert Mueller stated “There are only two types of companies: Those that have been hacked, and those that will be.”</a:t>
            </a:r>
          </a:p>
          <a:p>
            <a:pPr marL="0" indent="0">
              <a:buNone/>
            </a:pPr>
            <a:endParaRPr lang="en-US" dirty="0" smtClean="0"/>
          </a:p>
          <a:p>
            <a:pPr marL="0" indent="0">
              <a:buNone/>
            </a:pPr>
            <a:r>
              <a:rPr lang="en-US" dirty="0" smtClean="0"/>
              <a:t>What is your </a:t>
            </a:r>
            <a:r>
              <a:rPr lang="en-US" u="sng" dirty="0" smtClean="0"/>
              <a:t>annual</a:t>
            </a:r>
            <a:r>
              <a:rPr lang="en-US" dirty="0" smtClean="0"/>
              <a:t> Security Budget? </a:t>
            </a:r>
          </a:p>
          <a:p>
            <a:r>
              <a:rPr lang="en-US" dirty="0" smtClean="0"/>
              <a:t>Don’t have one?</a:t>
            </a:r>
          </a:p>
          <a:p>
            <a:r>
              <a:rPr lang="en-US" dirty="0" smtClean="0"/>
              <a:t>Should be a separate line item beyond IT budget</a:t>
            </a:r>
          </a:p>
          <a:p>
            <a:pPr marL="0" indent="0">
              <a:buNone/>
            </a:pPr>
            <a:endParaRPr lang="en-US" dirty="0"/>
          </a:p>
        </p:txBody>
      </p:sp>
    </p:spTree>
    <p:extLst>
      <p:ext uri="{BB962C8B-B14F-4D97-AF65-F5344CB8AC3E}">
        <p14:creationId xmlns:p14="http://schemas.microsoft.com/office/powerpoint/2010/main" val="2963761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Attack – A matter of when</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goal is </a:t>
            </a:r>
            <a:r>
              <a:rPr lang="en-US" dirty="0" smtClean="0"/>
              <a:t>to:</a:t>
            </a:r>
            <a:endParaRPr lang="en-US" dirty="0"/>
          </a:p>
          <a:p>
            <a:r>
              <a:rPr lang="en-US" dirty="0"/>
              <a:t>Minimize the risk</a:t>
            </a:r>
          </a:p>
          <a:p>
            <a:r>
              <a:rPr lang="en-US" dirty="0"/>
              <a:t>Minimize the damage </a:t>
            </a:r>
          </a:p>
          <a:p>
            <a:r>
              <a:rPr lang="en-US" dirty="0"/>
              <a:t>To know what was accessed.</a:t>
            </a:r>
          </a:p>
          <a:p>
            <a:pPr lvl="1"/>
            <a:r>
              <a:rPr lang="en-US" dirty="0"/>
              <a:t>Some software can audit all data access, by user and when. Great tool for knowing what was breached and the extent of damage.</a:t>
            </a:r>
          </a:p>
          <a:p>
            <a:endParaRPr lang="en-US" dirty="0"/>
          </a:p>
        </p:txBody>
      </p:sp>
    </p:spTree>
    <p:extLst>
      <p:ext uri="{BB962C8B-B14F-4D97-AF65-F5344CB8AC3E}">
        <p14:creationId xmlns:p14="http://schemas.microsoft.com/office/powerpoint/2010/main" val="1142329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 Security Assessment</a:t>
            </a:r>
            <a:endParaRPr lang="en-US" dirty="0"/>
          </a:p>
        </p:txBody>
      </p:sp>
      <p:sp>
        <p:nvSpPr>
          <p:cNvPr id="3" name="Content Placeholder 2"/>
          <p:cNvSpPr>
            <a:spLocks noGrp="1"/>
          </p:cNvSpPr>
          <p:nvPr>
            <p:ph idx="1"/>
          </p:nvPr>
        </p:nvSpPr>
        <p:spPr/>
        <p:txBody>
          <a:bodyPr>
            <a:normAutofit fontScale="70000" lnSpcReduction="20000"/>
          </a:bodyPr>
          <a:lstStyle/>
          <a:p>
            <a:r>
              <a:rPr lang="en-US" dirty="0"/>
              <a:t>2016- 30.7% of all law firms and 62.8% of firms over 500 lawyers report clients provide security requirements</a:t>
            </a:r>
          </a:p>
          <a:p>
            <a:r>
              <a:rPr lang="en-US" dirty="0" smtClean="0"/>
              <a:t>Corporate clients are requiring law firms to complete security assessments</a:t>
            </a:r>
          </a:p>
          <a:p>
            <a:pPr lvl="1"/>
            <a:r>
              <a:rPr lang="en-US" dirty="0" smtClean="0"/>
              <a:t>Email Encryption</a:t>
            </a:r>
          </a:p>
          <a:p>
            <a:pPr lvl="1"/>
            <a:r>
              <a:rPr lang="en-US" dirty="0" smtClean="0"/>
              <a:t>Storage of data</a:t>
            </a:r>
          </a:p>
          <a:p>
            <a:pPr lvl="1"/>
            <a:r>
              <a:rPr lang="en-US" dirty="0" smtClean="0"/>
              <a:t>Written policy to handle breach</a:t>
            </a:r>
          </a:p>
          <a:p>
            <a:pPr lvl="1"/>
            <a:r>
              <a:rPr lang="en-US" dirty="0" smtClean="0"/>
              <a:t>Employee policy/training</a:t>
            </a:r>
            <a:endParaRPr lang="en-US" dirty="0"/>
          </a:p>
        </p:txBody>
      </p:sp>
      <p:sp>
        <p:nvSpPr>
          <p:cNvPr id="4" name="Slide Number Placeholder 3"/>
          <p:cNvSpPr>
            <a:spLocks noGrp="1"/>
          </p:cNvSpPr>
          <p:nvPr>
            <p:ph type="sldNum" sz="quarter" idx="12"/>
          </p:nvPr>
        </p:nvSpPr>
        <p:spPr/>
        <p:txBody>
          <a:bodyPr/>
          <a:lstStyle/>
          <a:p>
            <a:fld id="{348FEA56-0BFC-4EF7-8FF0-12B4812CD363}" type="slidenum">
              <a:rPr lang="en-US" smtClean="0"/>
              <a:pPr/>
              <a:t>18</a:t>
            </a:fld>
            <a:endParaRPr lang="en-US" dirty="0"/>
          </a:p>
        </p:txBody>
      </p:sp>
    </p:spTree>
    <p:extLst>
      <p:ext uri="{BB962C8B-B14F-4D97-AF65-F5344CB8AC3E}">
        <p14:creationId xmlns:p14="http://schemas.microsoft.com/office/powerpoint/2010/main" val="4287827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Morgan Stanley Sample Questionnaire </a:t>
            </a:r>
            <a:endParaRPr lang="en-US" dirty="0"/>
          </a:p>
        </p:txBody>
      </p:sp>
      <p:pic>
        <p:nvPicPr>
          <p:cNvPr id="5" name="Content Placeholder 4"/>
          <p:cNvPicPr>
            <a:picLocks noGrp="1" noChangeAspect="1"/>
          </p:cNvPicPr>
          <p:nvPr>
            <p:ph idx="1"/>
          </p:nvPr>
        </p:nvPicPr>
        <p:blipFill>
          <a:blip r:embed="rId2"/>
          <a:stretch>
            <a:fillRect/>
          </a:stretch>
        </p:blipFill>
        <p:spPr>
          <a:xfrm>
            <a:off x="2133600" y="1371600"/>
            <a:ext cx="4804484" cy="4525963"/>
          </a:xfrm>
          <a:prstGeom prst="rect">
            <a:avLst/>
          </a:prstGeom>
        </p:spPr>
      </p:pic>
      <p:sp>
        <p:nvSpPr>
          <p:cNvPr id="4" name="Slide Number Placeholder 3"/>
          <p:cNvSpPr>
            <a:spLocks noGrp="1"/>
          </p:cNvSpPr>
          <p:nvPr>
            <p:ph type="sldNum" sz="quarter" idx="12"/>
          </p:nvPr>
        </p:nvSpPr>
        <p:spPr/>
        <p:txBody>
          <a:bodyPr/>
          <a:lstStyle/>
          <a:p>
            <a:fld id="{348FEA56-0BFC-4EF7-8FF0-12B4812CD363}" type="slidenum">
              <a:rPr lang="en-US" smtClean="0"/>
              <a:pPr/>
              <a:t>19</a:t>
            </a:fld>
            <a:endParaRPr lang="en-US" dirty="0"/>
          </a:p>
        </p:txBody>
      </p:sp>
    </p:spTree>
    <p:extLst>
      <p:ext uri="{BB962C8B-B14F-4D97-AF65-F5344CB8AC3E}">
        <p14:creationId xmlns:p14="http://schemas.microsoft.com/office/powerpoint/2010/main" val="1488661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Introductions</a:t>
            </a:r>
            <a:endParaRPr lang="en-US" dirty="0"/>
          </a:p>
        </p:txBody>
      </p:sp>
      <p:sp>
        <p:nvSpPr>
          <p:cNvPr id="30" name="Content Placeholder 29"/>
          <p:cNvSpPr>
            <a:spLocks noGrp="1"/>
          </p:cNvSpPr>
          <p:nvPr>
            <p:ph idx="1"/>
          </p:nvPr>
        </p:nvSpPr>
        <p:spPr>
          <a:xfrm>
            <a:off x="457200" y="1600200"/>
            <a:ext cx="8686800" cy="4525963"/>
          </a:xfrm>
        </p:spPr>
        <p:txBody>
          <a:bodyPr>
            <a:normAutofit fontScale="85000" lnSpcReduction="10000"/>
          </a:bodyPr>
          <a:lstStyle/>
          <a:p>
            <a:pPr marL="0" lvl="0" indent="0">
              <a:buNone/>
            </a:pPr>
            <a:r>
              <a:rPr lang="en-US" sz="2800" b="1" dirty="0" smtClean="0"/>
              <a:t>Douglas Chandler</a:t>
            </a:r>
          </a:p>
          <a:p>
            <a:pPr marL="0" lvl="0" indent="0">
              <a:lnSpc>
                <a:spcPct val="100000"/>
              </a:lnSpc>
              <a:buNone/>
            </a:pPr>
            <a:r>
              <a:rPr lang="en-US" sz="2400" dirty="0" smtClean="0"/>
              <a:t>	</a:t>
            </a:r>
            <a:r>
              <a:rPr lang="en-US" sz="2800" dirty="0" smtClean="0"/>
              <a:t>Co-Founder, Chandler &amp; Moore Law LLC, Atlanta, GA	</a:t>
            </a:r>
          </a:p>
          <a:p>
            <a:pPr marL="0" indent="0">
              <a:lnSpc>
                <a:spcPct val="100000"/>
              </a:lnSpc>
              <a:buNone/>
            </a:pPr>
            <a:r>
              <a:rPr lang="en-US" sz="2800" dirty="0"/>
              <a:t>	</a:t>
            </a:r>
            <a:r>
              <a:rPr lang="en-US" sz="2800" dirty="0" smtClean="0"/>
              <a:t>ABPLA </a:t>
            </a:r>
            <a:r>
              <a:rPr lang="en-US" sz="2800" dirty="0" err="1" smtClean="0"/>
              <a:t>Diplomate</a:t>
            </a:r>
            <a:endParaRPr lang="en-US" sz="2800" dirty="0"/>
          </a:p>
          <a:p>
            <a:pPr marL="0" lvl="0" indent="0">
              <a:lnSpc>
                <a:spcPct val="100000"/>
              </a:lnSpc>
              <a:buNone/>
            </a:pPr>
            <a:r>
              <a:rPr lang="en-US" sz="2800" dirty="0" smtClean="0"/>
              <a:t>	</a:t>
            </a:r>
            <a:r>
              <a:rPr lang="en-US" sz="2800" dirty="0" smtClean="0">
                <a:hlinkClick r:id="rId3"/>
              </a:rPr>
              <a:t>douglas@chandlermoorelaw.com</a:t>
            </a:r>
            <a:r>
              <a:rPr lang="en-US" sz="2800" dirty="0" smtClean="0"/>
              <a:t> </a:t>
            </a:r>
          </a:p>
          <a:p>
            <a:pPr marL="0" indent="0">
              <a:lnSpc>
                <a:spcPct val="100000"/>
              </a:lnSpc>
              <a:buNone/>
            </a:pPr>
            <a:endParaRPr lang="en-US" sz="2200" dirty="0" smtClean="0"/>
          </a:p>
          <a:p>
            <a:pPr marL="0" indent="0">
              <a:lnSpc>
                <a:spcPct val="100000"/>
              </a:lnSpc>
              <a:buNone/>
            </a:pPr>
            <a:r>
              <a:rPr lang="en-US" sz="2800" b="1" dirty="0" smtClean="0"/>
              <a:t>David Moon</a:t>
            </a:r>
          </a:p>
          <a:p>
            <a:pPr marL="0" indent="0">
              <a:lnSpc>
                <a:spcPct val="100000"/>
              </a:lnSpc>
              <a:buNone/>
            </a:pPr>
            <a:r>
              <a:rPr lang="en-US" sz="2800" b="1" dirty="0"/>
              <a:t>	</a:t>
            </a:r>
            <a:r>
              <a:rPr lang="en-US" sz="2800" dirty="0" smtClean="0"/>
              <a:t>Principal/Partner </a:t>
            </a:r>
            <a:r>
              <a:rPr lang="en-US" sz="2800" dirty="0" err="1" smtClean="0"/>
              <a:t>Lan</a:t>
            </a:r>
            <a:r>
              <a:rPr lang="en-US" sz="2800" dirty="0" smtClean="0"/>
              <a:t>-Tech, Inc. / Compass Point 	Legal, LLC, Atlanta, GA</a:t>
            </a:r>
          </a:p>
          <a:p>
            <a:pPr marL="0" indent="0">
              <a:lnSpc>
                <a:spcPct val="100000"/>
              </a:lnSpc>
              <a:buNone/>
            </a:pPr>
            <a:r>
              <a:rPr lang="en-US" sz="2800" b="1" dirty="0"/>
              <a:t>	</a:t>
            </a:r>
            <a:r>
              <a:rPr lang="en-US" sz="2800" dirty="0" smtClean="0"/>
              <a:t>20+ years in legal technology and information 	security</a:t>
            </a:r>
          </a:p>
          <a:p>
            <a:pPr marL="0" indent="0">
              <a:lnSpc>
                <a:spcPct val="100000"/>
              </a:lnSpc>
              <a:buNone/>
            </a:pPr>
            <a:r>
              <a:rPr lang="en-US" sz="2800" b="1" dirty="0"/>
              <a:t>	</a:t>
            </a:r>
            <a:r>
              <a:rPr lang="en-US" sz="2800" dirty="0">
                <a:hlinkClick r:id="rId4"/>
              </a:rPr>
              <a:t>david@lan-</a:t>
            </a:r>
            <a:r>
              <a:rPr lang="en-US" sz="2800" dirty="0" smtClean="0">
                <a:hlinkClick r:id="rId4"/>
              </a:rPr>
              <a:t>tech.com</a:t>
            </a:r>
            <a:r>
              <a:rPr lang="en-US" sz="2800" dirty="0" smtClean="0"/>
              <a:t> </a:t>
            </a:r>
            <a:endParaRPr lang="en-US" sz="2800" dirty="0"/>
          </a:p>
        </p:txBody>
      </p:sp>
      <p:sp>
        <p:nvSpPr>
          <p:cNvPr id="5" name="Slide Number Placeholder 3"/>
          <p:cNvSpPr>
            <a:spLocks noGrp="1"/>
          </p:cNvSpPr>
          <p:nvPr>
            <p:ph type="sldNum" sz="quarter" idx="12"/>
          </p:nvPr>
        </p:nvSpPr>
        <p:spPr>
          <a:xfrm>
            <a:off x="6553200" y="6356350"/>
            <a:ext cx="2133600" cy="365125"/>
          </a:xfrm>
        </p:spPr>
        <p:txBody>
          <a:bodyPr/>
          <a:lstStyle/>
          <a:p>
            <a:fld id="{348FEA56-0BFC-4EF7-8FF0-12B4812CD363}" type="slidenum">
              <a:rPr lang="en-US" smtClean="0"/>
              <a:pPr/>
              <a:t>2</a:t>
            </a:fld>
            <a:endParaRPr lang="en-US" dirty="0"/>
          </a:p>
        </p:txBody>
      </p:sp>
    </p:spTree>
    <p:extLst>
      <p:ext uri="{BB962C8B-B14F-4D97-AF65-F5344CB8AC3E}">
        <p14:creationId xmlns:p14="http://schemas.microsoft.com/office/powerpoint/2010/main" val="400681534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Morgan Stanley Sample Questionnaire </a:t>
            </a:r>
          </a:p>
        </p:txBody>
      </p:sp>
      <p:pic>
        <p:nvPicPr>
          <p:cNvPr id="5" name="Content Placeholder 4"/>
          <p:cNvPicPr>
            <a:picLocks noGrp="1" noChangeAspect="1"/>
          </p:cNvPicPr>
          <p:nvPr>
            <p:ph idx="1"/>
          </p:nvPr>
        </p:nvPicPr>
        <p:blipFill>
          <a:blip r:embed="rId2"/>
          <a:stretch>
            <a:fillRect/>
          </a:stretch>
        </p:blipFill>
        <p:spPr>
          <a:xfrm>
            <a:off x="970139" y="1600200"/>
            <a:ext cx="7203722" cy="4525963"/>
          </a:xfrm>
          <a:prstGeom prst="rect">
            <a:avLst/>
          </a:prstGeom>
        </p:spPr>
      </p:pic>
      <p:sp>
        <p:nvSpPr>
          <p:cNvPr id="4" name="Slide Number Placeholder 3"/>
          <p:cNvSpPr>
            <a:spLocks noGrp="1"/>
          </p:cNvSpPr>
          <p:nvPr>
            <p:ph type="sldNum" sz="quarter" idx="12"/>
          </p:nvPr>
        </p:nvSpPr>
        <p:spPr/>
        <p:txBody>
          <a:bodyPr/>
          <a:lstStyle/>
          <a:p>
            <a:fld id="{348FEA56-0BFC-4EF7-8FF0-12B4812CD363}" type="slidenum">
              <a:rPr lang="en-US" smtClean="0"/>
              <a:pPr/>
              <a:t>20</a:t>
            </a:fld>
            <a:endParaRPr lang="en-US" dirty="0"/>
          </a:p>
        </p:txBody>
      </p:sp>
    </p:spTree>
    <p:extLst>
      <p:ext uri="{BB962C8B-B14F-4D97-AF65-F5344CB8AC3E}">
        <p14:creationId xmlns:p14="http://schemas.microsoft.com/office/powerpoint/2010/main" val="2964161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Firms Under Attack</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err="1" smtClean="0"/>
              <a:t>Cyberinsurance</a:t>
            </a:r>
            <a:endParaRPr lang="en-US" dirty="0" smtClean="0"/>
          </a:p>
          <a:p>
            <a:r>
              <a:rPr lang="en-US" dirty="0" smtClean="0"/>
              <a:t>Market is relatively small and new</a:t>
            </a:r>
          </a:p>
          <a:p>
            <a:pPr marL="0" indent="0">
              <a:buNone/>
            </a:pPr>
            <a:endParaRPr lang="en-US" dirty="0" smtClean="0"/>
          </a:p>
          <a:p>
            <a:pPr marL="0" indent="0">
              <a:buNone/>
            </a:pPr>
            <a:r>
              <a:rPr lang="en-US" dirty="0" smtClean="0"/>
              <a:t>Are there any requirements?</a:t>
            </a:r>
          </a:p>
          <a:p>
            <a:r>
              <a:rPr lang="en-US" dirty="0" smtClean="0"/>
              <a:t>Security audits</a:t>
            </a:r>
          </a:p>
          <a:p>
            <a:r>
              <a:rPr lang="en-US" dirty="0" smtClean="0"/>
              <a:t>Reasonable care</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078576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Hacking is a big business</a:t>
            </a:r>
            <a:endParaRPr lang="en-US" dirty="0"/>
          </a:p>
        </p:txBody>
      </p:sp>
      <p:sp>
        <p:nvSpPr>
          <p:cNvPr id="3" name="Content Placeholder 2"/>
          <p:cNvSpPr>
            <a:spLocks noGrp="1"/>
          </p:cNvSpPr>
          <p:nvPr>
            <p:ph idx="1"/>
          </p:nvPr>
        </p:nvSpPr>
        <p:spPr/>
        <p:txBody>
          <a:bodyPr/>
          <a:lstStyle/>
          <a:p>
            <a:pPr marL="0" indent="0">
              <a:buNone/>
            </a:pPr>
            <a:r>
              <a:rPr lang="en-US" dirty="0" smtClean="0"/>
              <a:t>Why are they attacking law firms?</a:t>
            </a:r>
          </a:p>
          <a:p>
            <a:r>
              <a:rPr lang="en-US" dirty="0" smtClean="0"/>
              <a:t>Corporate Espionage</a:t>
            </a:r>
          </a:p>
          <a:p>
            <a:r>
              <a:rPr lang="en-US" dirty="0" smtClean="0"/>
              <a:t>Selling/using personal information</a:t>
            </a:r>
          </a:p>
          <a:p>
            <a:r>
              <a:rPr lang="en-US" dirty="0" smtClean="0"/>
              <a:t>Ransom</a:t>
            </a:r>
          </a:p>
          <a:p>
            <a:r>
              <a:rPr lang="en-US" dirty="0" smtClean="0"/>
              <a:t>Blackmail </a:t>
            </a:r>
            <a:endParaRPr lang="en-US" dirty="0"/>
          </a:p>
        </p:txBody>
      </p:sp>
    </p:spTree>
    <p:extLst>
      <p:ext uri="{BB962C8B-B14F-4D97-AF65-F5344CB8AC3E}">
        <p14:creationId xmlns:p14="http://schemas.microsoft.com/office/powerpoint/2010/main" val="144049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Ransomware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err="1" smtClean="0"/>
              <a:t>CryptoLocker</a:t>
            </a:r>
            <a:r>
              <a:rPr lang="en-US" dirty="0" smtClean="0"/>
              <a:t> / </a:t>
            </a:r>
            <a:r>
              <a:rPr lang="en-US" dirty="0" err="1" smtClean="0"/>
              <a:t>Cryptowall</a:t>
            </a:r>
            <a:endParaRPr lang="en-US" dirty="0" smtClean="0"/>
          </a:p>
          <a:p>
            <a:r>
              <a:rPr lang="en-US" dirty="0" smtClean="0"/>
              <a:t>What is it?</a:t>
            </a:r>
          </a:p>
          <a:p>
            <a:r>
              <a:rPr lang="en-US" dirty="0" smtClean="0"/>
              <a:t>How do you get it?</a:t>
            </a:r>
          </a:p>
          <a:p>
            <a:r>
              <a:rPr lang="en-US" dirty="0" smtClean="0"/>
              <a:t>Trying to prevent it</a:t>
            </a:r>
          </a:p>
          <a:p>
            <a:r>
              <a:rPr lang="en-US" dirty="0" smtClean="0"/>
              <a:t>New Variations</a:t>
            </a:r>
          </a:p>
          <a:p>
            <a:pPr lvl="1"/>
            <a:r>
              <a:rPr lang="en-US" dirty="0" smtClean="0"/>
              <a:t>Fear is one day it will run for days before announcing itself</a:t>
            </a:r>
          </a:p>
          <a:p>
            <a:r>
              <a:rPr lang="en-US" dirty="0" smtClean="0"/>
              <a:t>Pay the ransom or Restore – Only options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07967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Hackers Go Fishing</a:t>
            </a:r>
            <a:endParaRPr lang="en-US"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363" y="1443038"/>
            <a:ext cx="7913687" cy="397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58819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spoof email</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348FEA56-0BFC-4EF7-8FF0-12B4812CD363}" type="slidenum">
              <a:rPr lang="en-US" smtClean="0"/>
              <a:pPr/>
              <a:t>25</a:t>
            </a:fld>
            <a:endParaRPr lang="en-US" dirty="0"/>
          </a:p>
        </p:txBody>
      </p:sp>
      <p:pic>
        <p:nvPicPr>
          <p:cNvPr id="5" name="Content Placeholder 4"/>
          <p:cNvPicPr>
            <a:picLocks noChangeAspect="1"/>
          </p:cNvPicPr>
          <p:nvPr/>
        </p:nvPicPr>
        <p:blipFill>
          <a:blip r:embed="rId2"/>
          <a:stretch>
            <a:fillRect/>
          </a:stretch>
        </p:blipFill>
        <p:spPr>
          <a:xfrm>
            <a:off x="457200" y="1570037"/>
            <a:ext cx="7913319" cy="4525963"/>
          </a:xfrm>
          <a:prstGeom prst="rect">
            <a:avLst/>
          </a:prstGeom>
        </p:spPr>
      </p:pic>
    </p:spTree>
    <p:extLst>
      <p:ext uri="{BB962C8B-B14F-4D97-AF65-F5344CB8AC3E}">
        <p14:creationId xmlns:p14="http://schemas.microsoft.com/office/powerpoint/2010/main" val="7092421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spoof email</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348FEA56-0BFC-4EF7-8FF0-12B4812CD363}" type="slidenum">
              <a:rPr lang="en-US" smtClean="0"/>
              <a:pPr/>
              <a:t>26</a:t>
            </a:fld>
            <a:endParaRPr lang="en-US" dirty="0"/>
          </a:p>
        </p:txBody>
      </p:sp>
      <p:pic>
        <p:nvPicPr>
          <p:cNvPr id="5" name="Content Placeholder 4"/>
          <p:cNvPicPr>
            <a:picLocks noChangeAspect="1"/>
          </p:cNvPicPr>
          <p:nvPr/>
        </p:nvPicPr>
        <p:blipFill>
          <a:blip r:embed="rId2"/>
          <a:stretch>
            <a:fillRect/>
          </a:stretch>
        </p:blipFill>
        <p:spPr>
          <a:xfrm>
            <a:off x="457200" y="1524000"/>
            <a:ext cx="4129581" cy="4525963"/>
          </a:xfrm>
          <a:prstGeom prst="rect">
            <a:avLst/>
          </a:prstGeom>
        </p:spPr>
      </p:pic>
    </p:spTree>
    <p:extLst>
      <p:ext uri="{BB962C8B-B14F-4D97-AF65-F5344CB8AC3E}">
        <p14:creationId xmlns:p14="http://schemas.microsoft.com/office/powerpoint/2010/main" val="10366221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spoof email</a:t>
            </a:r>
            <a:endParaRPr lang="en-US" dirty="0"/>
          </a:p>
        </p:txBody>
      </p:sp>
      <p:pic>
        <p:nvPicPr>
          <p:cNvPr id="5" name="Content Placeholder 4"/>
          <p:cNvPicPr>
            <a:picLocks noGrp="1" noChangeAspect="1"/>
          </p:cNvPicPr>
          <p:nvPr>
            <p:ph idx="1"/>
          </p:nvPr>
        </p:nvPicPr>
        <p:blipFill>
          <a:blip r:embed="rId2"/>
          <a:stretch>
            <a:fillRect/>
          </a:stretch>
        </p:blipFill>
        <p:spPr>
          <a:xfrm>
            <a:off x="1291047" y="1653657"/>
            <a:ext cx="6561905" cy="4419048"/>
          </a:xfrm>
          <a:prstGeom prst="rect">
            <a:avLst/>
          </a:prstGeom>
        </p:spPr>
      </p:pic>
      <p:sp>
        <p:nvSpPr>
          <p:cNvPr id="4" name="Slide Number Placeholder 3"/>
          <p:cNvSpPr>
            <a:spLocks noGrp="1"/>
          </p:cNvSpPr>
          <p:nvPr>
            <p:ph type="sldNum" sz="quarter" idx="12"/>
          </p:nvPr>
        </p:nvSpPr>
        <p:spPr/>
        <p:txBody>
          <a:bodyPr/>
          <a:lstStyle/>
          <a:p>
            <a:fld id="{348FEA56-0BFC-4EF7-8FF0-12B4812CD363}" type="slidenum">
              <a:rPr lang="en-US" smtClean="0"/>
              <a:pPr/>
              <a:t>27</a:t>
            </a:fld>
            <a:endParaRPr lang="en-US" dirty="0"/>
          </a:p>
        </p:txBody>
      </p:sp>
    </p:spTree>
    <p:extLst>
      <p:ext uri="{BB962C8B-B14F-4D97-AF65-F5344CB8AC3E}">
        <p14:creationId xmlns:p14="http://schemas.microsoft.com/office/powerpoint/2010/main" val="28696714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Silently Steal Data</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Dear Law Firm,</a:t>
            </a:r>
          </a:p>
          <a:p>
            <a:pPr marL="0" indent="0">
              <a:buNone/>
            </a:pPr>
            <a:endParaRPr lang="en-US" dirty="0"/>
          </a:p>
          <a:p>
            <a:pPr marL="0" indent="0">
              <a:buNone/>
            </a:pPr>
            <a:r>
              <a:rPr lang="en-US" dirty="0" smtClean="0"/>
              <a:t>We have a copy of all your client’s data. To prove we have a copy, here is some of the files we have.</a:t>
            </a:r>
          </a:p>
          <a:p>
            <a:pPr marL="0" indent="0">
              <a:buNone/>
            </a:pPr>
            <a:endParaRPr lang="en-US" dirty="0" smtClean="0"/>
          </a:p>
          <a:p>
            <a:pPr marL="0" indent="0">
              <a:buNone/>
            </a:pPr>
            <a:r>
              <a:rPr lang="en-US" dirty="0" smtClean="0"/>
              <a:t>Unless you pay us this amount of money, we will publish ALL of the firms data which includes your clients confidential data, to public servers for the world to see.</a:t>
            </a:r>
            <a:endParaRPr lang="en-US" dirty="0"/>
          </a:p>
        </p:txBody>
      </p:sp>
    </p:spTree>
    <p:extLst>
      <p:ext uri="{BB962C8B-B14F-4D97-AF65-F5344CB8AC3E}">
        <p14:creationId xmlns:p14="http://schemas.microsoft.com/office/powerpoint/2010/main" val="6008981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of </a:t>
            </a:r>
            <a:r>
              <a:rPr lang="en-US" smtClean="0"/>
              <a:t>Professional Conduct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Rule 1.6, Confidentiality of Information, states that lawyers shall not disclose private information and shall make </a:t>
            </a:r>
            <a:r>
              <a:rPr lang="en-US" b="1" i="1" u="sng" dirty="0"/>
              <a:t>reasonable efforts </a:t>
            </a:r>
            <a:r>
              <a:rPr lang="en-US" dirty="0"/>
              <a:t>to prevent any such disclosures</a:t>
            </a:r>
            <a:r>
              <a:rPr lang="en-US" dirty="0" smtClean="0"/>
              <a:t>.</a:t>
            </a:r>
          </a:p>
          <a:p>
            <a:pPr marL="0" indent="0">
              <a:buNone/>
            </a:pPr>
            <a:endParaRPr lang="en-US" dirty="0"/>
          </a:p>
          <a:p>
            <a:pPr marL="0" indent="0">
              <a:buNone/>
            </a:pPr>
            <a:r>
              <a:rPr lang="en-US" dirty="0" smtClean="0"/>
              <a:t>What are </a:t>
            </a:r>
            <a:r>
              <a:rPr lang="en-US" i="1" dirty="0" smtClean="0"/>
              <a:t>Reasonable Efforts</a:t>
            </a:r>
            <a:r>
              <a:rPr lang="en-US" dirty="0" smtClean="0"/>
              <a:t>?</a:t>
            </a:r>
            <a:endParaRPr lang="en-US" dirty="0"/>
          </a:p>
        </p:txBody>
      </p:sp>
    </p:spTree>
    <p:extLst>
      <p:ext uri="{BB962C8B-B14F-4D97-AF65-F5344CB8AC3E}">
        <p14:creationId xmlns:p14="http://schemas.microsoft.com/office/powerpoint/2010/main" val="411156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Cybersecurity or </a:t>
            </a:r>
            <a:r>
              <a:rPr lang="en-US" dirty="0" err="1" smtClean="0"/>
              <a:t>Cyberrisk</a:t>
            </a:r>
            <a:r>
              <a:rPr lang="en-US" dirty="0" smtClean="0"/>
              <a:t/>
            </a:r>
            <a:br>
              <a:rPr lang="en-US" dirty="0" smtClean="0"/>
            </a:br>
            <a:r>
              <a:rPr lang="en-US" dirty="0" smtClean="0"/>
              <a:t>Biggest Law Firm Risk in 2017</a:t>
            </a:r>
            <a:endParaRPr lang="en-US" dirty="0"/>
          </a:p>
        </p:txBody>
      </p:sp>
      <p:sp>
        <p:nvSpPr>
          <p:cNvPr id="3" name="Content Placeholder 2"/>
          <p:cNvSpPr>
            <a:spLocks noGrp="1"/>
          </p:cNvSpPr>
          <p:nvPr>
            <p:ph idx="1"/>
          </p:nvPr>
        </p:nvSpPr>
        <p:spPr/>
        <p:txBody>
          <a:bodyPr>
            <a:normAutofit fontScale="62500" lnSpcReduction="20000"/>
          </a:bodyPr>
          <a:lstStyle/>
          <a:p>
            <a:r>
              <a:rPr lang="en-US" dirty="0" err="1"/>
              <a:t>TruShield</a:t>
            </a:r>
            <a:r>
              <a:rPr lang="en-US" dirty="0"/>
              <a:t>, an </a:t>
            </a:r>
            <a:r>
              <a:rPr lang="en-US" dirty="0" smtClean="0"/>
              <a:t>IT </a:t>
            </a:r>
            <a:r>
              <a:rPr lang="en-US" dirty="0"/>
              <a:t>security company, reported in </a:t>
            </a:r>
            <a:r>
              <a:rPr lang="en-US" dirty="0" smtClean="0"/>
              <a:t>2015 </a:t>
            </a:r>
            <a:r>
              <a:rPr lang="en-US" dirty="0"/>
              <a:t>that the legal industry was the second most targeted sector for a </a:t>
            </a:r>
            <a:r>
              <a:rPr lang="en-US" dirty="0" smtClean="0"/>
              <a:t>cyber attack</a:t>
            </a:r>
            <a:r>
              <a:rPr lang="en-US" dirty="0"/>
              <a:t>. </a:t>
            </a:r>
          </a:p>
          <a:p>
            <a:r>
              <a:rPr lang="en-US" dirty="0"/>
              <a:t>T</a:t>
            </a:r>
            <a:r>
              <a:rPr lang="en-US" dirty="0" smtClean="0"/>
              <a:t>he </a:t>
            </a:r>
            <a:r>
              <a:rPr lang="en-US" dirty="0" err="1" smtClean="0"/>
              <a:t>TruShield</a:t>
            </a:r>
            <a:r>
              <a:rPr lang="en-US" dirty="0" smtClean="0"/>
              <a:t> 2016 </a:t>
            </a:r>
            <a:r>
              <a:rPr lang="en-US" dirty="0"/>
              <a:t>report revealed that </a:t>
            </a:r>
            <a:r>
              <a:rPr lang="en-US" dirty="0" smtClean="0"/>
              <a:t>small </a:t>
            </a:r>
            <a:r>
              <a:rPr lang="en-US" dirty="0"/>
              <a:t>law firms were now the most targeted. </a:t>
            </a:r>
          </a:p>
          <a:p>
            <a:r>
              <a:rPr lang="en-US" dirty="0" err="1" smtClean="0"/>
              <a:t>Cravath</a:t>
            </a:r>
            <a:r>
              <a:rPr lang="en-US" dirty="0" smtClean="0"/>
              <a:t>/Weil-On </a:t>
            </a:r>
            <a:r>
              <a:rPr lang="en-US" dirty="0"/>
              <a:t>March 29,2016, the Wall Street Journal reported that hackers had broken into the files of some of the biggest law firms in an insider-trading scheme that involved planned </a:t>
            </a:r>
            <a:r>
              <a:rPr lang="en-US" dirty="0" smtClean="0"/>
              <a:t>mergers. The </a:t>
            </a:r>
            <a:r>
              <a:rPr lang="en-US" dirty="0"/>
              <a:t>press release linked the hacks to three foreign nationals who used information stolen from the firms for insider trading, gaining more than $4 million. </a:t>
            </a:r>
          </a:p>
          <a:p>
            <a:endParaRPr lang="en-US" dirty="0"/>
          </a:p>
        </p:txBody>
      </p:sp>
      <p:sp>
        <p:nvSpPr>
          <p:cNvPr id="4" name="Slide Number Placeholder 3"/>
          <p:cNvSpPr>
            <a:spLocks noGrp="1"/>
          </p:cNvSpPr>
          <p:nvPr>
            <p:ph type="sldNum" sz="quarter" idx="12"/>
          </p:nvPr>
        </p:nvSpPr>
        <p:spPr/>
        <p:txBody>
          <a:bodyPr/>
          <a:lstStyle/>
          <a:p>
            <a:fld id="{348FEA56-0BFC-4EF7-8FF0-12B4812CD363}" type="slidenum">
              <a:rPr lang="en-US" smtClean="0"/>
              <a:pPr/>
              <a:t>3</a:t>
            </a:fld>
            <a:endParaRPr lang="en-US" dirty="0"/>
          </a:p>
        </p:txBody>
      </p:sp>
    </p:spTree>
    <p:extLst>
      <p:ext uri="{BB962C8B-B14F-4D97-AF65-F5344CB8AC3E}">
        <p14:creationId xmlns:p14="http://schemas.microsoft.com/office/powerpoint/2010/main" val="60328669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Unique Professional Responsibility</a:t>
            </a:r>
            <a:endParaRPr lang="en-US" dirty="0"/>
          </a:p>
        </p:txBody>
      </p:sp>
      <p:sp>
        <p:nvSpPr>
          <p:cNvPr id="3" name="Content Placeholder 2"/>
          <p:cNvSpPr>
            <a:spLocks noGrp="1"/>
          </p:cNvSpPr>
          <p:nvPr>
            <p:ph idx="1"/>
          </p:nvPr>
        </p:nvSpPr>
        <p:spPr/>
        <p:txBody>
          <a:bodyPr>
            <a:normAutofit fontScale="62500" lnSpcReduction="20000"/>
          </a:bodyPr>
          <a:lstStyle/>
          <a:p>
            <a:pPr marL="0" indent="0" fontAlgn="base">
              <a:buNone/>
            </a:pPr>
            <a:r>
              <a:rPr lang="en-US" dirty="0" smtClean="0"/>
              <a:t>What </a:t>
            </a:r>
            <a:r>
              <a:rPr lang="en-US" dirty="0"/>
              <a:t>if you had a breach of a client’s files, and that breach involved personal information of the client’s </a:t>
            </a:r>
            <a:r>
              <a:rPr lang="en-US" dirty="0" smtClean="0"/>
              <a:t>customers</a:t>
            </a:r>
            <a:r>
              <a:rPr lang="en-US" dirty="0"/>
              <a:t>? </a:t>
            </a:r>
            <a:endParaRPr lang="en-US" dirty="0" smtClean="0"/>
          </a:p>
          <a:p>
            <a:pPr marL="0" indent="0" fontAlgn="base">
              <a:buNone/>
            </a:pPr>
            <a:endParaRPr lang="en-US" dirty="0" smtClean="0"/>
          </a:p>
          <a:p>
            <a:pPr marL="0" indent="0" fontAlgn="base">
              <a:buNone/>
            </a:pPr>
            <a:r>
              <a:rPr lang="en-US" dirty="0"/>
              <a:t>Codes of ethics generally dictate that attorneys must not reveal information related to the representation of clients, and must make reasonable efforts to prevent unauthorized access to client secrets. Firms that suffer security breaches face questions about what steps they took to meet the </a:t>
            </a:r>
            <a:r>
              <a:rPr lang="en-US" dirty="0" smtClean="0"/>
              <a:t>latter obligation</a:t>
            </a:r>
            <a:r>
              <a:rPr lang="en-US" dirty="0"/>
              <a:t>, while the act of disclosing the breach itself challenges the confidentiality demanded of the former.</a:t>
            </a:r>
          </a:p>
          <a:p>
            <a:pPr marL="0" indent="0" fontAlgn="base">
              <a:buNone/>
            </a:pPr>
            <a:endParaRPr lang="en-US" dirty="0"/>
          </a:p>
        </p:txBody>
      </p:sp>
    </p:spTree>
    <p:extLst>
      <p:ext uri="{BB962C8B-B14F-4D97-AF65-F5344CB8AC3E}">
        <p14:creationId xmlns:p14="http://schemas.microsoft.com/office/powerpoint/2010/main" val="36588039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State Laws on </a:t>
            </a:r>
            <a:r>
              <a:rPr lang="en-US" dirty="0"/>
              <a:t>D</a:t>
            </a:r>
            <a:r>
              <a:rPr lang="en-US" dirty="0" smtClean="0"/>
              <a:t>isclosure of Data Breach</a:t>
            </a:r>
            <a:endParaRPr lang="en-US" dirty="0"/>
          </a:p>
        </p:txBody>
      </p:sp>
      <p:sp>
        <p:nvSpPr>
          <p:cNvPr id="3" name="Content Placeholder 2"/>
          <p:cNvSpPr>
            <a:spLocks noGrp="1"/>
          </p:cNvSpPr>
          <p:nvPr>
            <p:ph idx="1"/>
          </p:nvPr>
        </p:nvSpPr>
        <p:spPr/>
        <p:txBody>
          <a:bodyPr>
            <a:normAutofit fontScale="77500" lnSpcReduction="20000"/>
          </a:bodyPr>
          <a:lstStyle/>
          <a:p>
            <a:r>
              <a:rPr lang="en-US" dirty="0"/>
              <a:t>Forty-eight states, the District of Columbia, Guam, Puerto Rico and the Virgin Islands have enacted legislation requiring private or governmental entities to notify individuals of security breaches of information involving personally identifiable information</a:t>
            </a:r>
            <a:r>
              <a:rPr lang="en-US" dirty="0" smtClean="0"/>
              <a:t>.</a:t>
            </a:r>
          </a:p>
          <a:p>
            <a:r>
              <a:rPr lang="en-US" dirty="0" smtClean="0">
                <a:hlinkClick r:id="rId2"/>
              </a:rPr>
              <a:t>http://www.ncsl.org/research/telecommunications-and-information-technology/security-breach-notification-laws.aspx</a:t>
            </a:r>
            <a:r>
              <a:rPr lang="en-US" dirty="0" smtClean="0"/>
              <a:t> </a:t>
            </a:r>
            <a:endParaRPr lang="en-US" dirty="0"/>
          </a:p>
        </p:txBody>
      </p:sp>
    </p:spTree>
    <p:extLst>
      <p:ext uri="{BB962C8B-B14F-4D97-AF65-F5344CB8AC3E}">
        <p14:creationId xmlns:p14="http://schemas.microsoft.com/office/powerpoint/2010/main" val="7616976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 To Protection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sz="5200" b="1" dirty="0" smtClean="0"/>
              <a:t>Education</a:t>
            </a:r>
          </a:p>
          <a:p>
            <a:r>
              <a:rPr lang="en-US" dirty="0" smtClean="0"/>
              <a:t>Attorneys and Staff</a:t>
            </a:r>
          </a:p>
          <a:p>
            <a:pPr lvl="1"/>
            <a:r>
              <a:rPr lang="en-US" dirty="0" smtClean="0"/>
              <a:t>Written standards</a:t>
            </a:r>
          </a:p>
          <a:p>
            <a:pPr lvl="1"/>
            <a:r>
              <a:rPr lang="en-US" b="1" dirty="0" smtClean="0"/>
              <a:t>No one </a:t>
            </a:r>
            <a:r>
              <a:rPr lang="en-US" dirty="0" smtClean="0"/>
              <a:t>should be above requirements or exempt</a:t>
            </a:r>
          </a:p>
          <a:p>
            <a:pPr lvl="1"/>
            <a:r>
              <a:rPr lang="en-US" dirty="0" smtClean="0"/>
              <a:t>Educating new hires</a:t>
            </a:r>
          </a:p>
          <a:p>
            <a:r>
              <a:rPr lang="en-US" dirty="0" smtClean="0"/>
              <a:t>Client</a:t>
            </a:r>
          </a:p>
          <a:p>
            <a:pPr lvl="1"/>
            <a:r>
              <a:rPr lang="en-US" dirty="0" smtClean="0"/>
              <a:t>Communication with clients</a:t>
            </a:r>
          </a:p>
          <a:p>
            <a:pPr lvl="1"/>
            <a:r>
              <a:rPr lang="en-US" dirty="0" smtClean="0"/>
              <a:t>Email Encryption</a:t>
            </a:r>
            <a:endParaRPr lang="en-US" dirty="0"/>
          </a:p>
        </p:txBody>
      </p:sp>
    </p:spTree>
    <p:extLst>
      <p:ext uri="{BB962C8B-B14F-4D97-AF65-F5344CB8AC3E}">
        <p14:creationId xmlns:p14="http://schemas.microsoft.com/office/powerpoint/2010/main" val="7266066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Engineering Hacking</a:t>
            </a:r>
            <a:endParaRPr lang="en-US" dirty="0"/>
          </a:p>
        </p:txBody>
      </p:sp>
      <p:sp>
        <p:nvSpPr>
          <p:cNvPr id="3" name="Content Placeholder 2"/>
          <p:cNvSpPr>
            <a:spLocks noGrp="1"/>
          </p:cNvSpPr>
          <p:nvPr>
            <p:ph idx="1"/>
          </p:nvPr>
        </p:nvSpPr>
        <p:spPr/>
        <p:txBody>
          <a:bodyPr>
            <a:normAutofit lnSpcReduction="10000"/>
          </a:bodyPr>
          <a:lstStyle/>
          <a:p>
            <a:r>
              <a:rPr lang="en-US" dirty="0" smtClean="0"/>
              <a:t>People are the weakest link</a:t>
            </a:r>
          </a:p>
          <a:p>
            <a:r>
              <a:rPr lang="en-US" dirty="0" smtClean="0"/>
              <a:t>Easily tricked into giving up information or opening the door</a:t>
            </a:r>
          </a:p>
          <a:p>
            <a:pPr lvl="1"/>
            <a:r>
              <a:rPr lang="en-US" dirty="0" smtClean="0"/>
              <a:t>Running a backdoor</a:t>
            </a:r>
          </a:p>
          <a:p>
            <a:pPr lvl="1"/>
            <a:r>
              <a:rPr lang="en-US" dirty="0" smtClean="0"/>
              <a:t>Security questions for forgot passwords</a:t>
            </a:r>
          </a:p>
          <a:p>
            <a:r>
              <a:rPr lang="en-US" dirty="0" smtClean="0"/>
              <a:t>Trust No One! </a:t>
            </a:r>
            <a:endParaRPr lang="en-US" dirty="0"/>
          </a:p>
        </p:txBody>
      </p:sp>
    </p:spTree>
    <p:extLst>
      <p:ext uri="{BB962C8B-B14F-4D97-AF65-F5344CB8AC3E}">
        <p14:creationId xmlns:p14="http://schemas.microsoft.com/office/powerpoint/2010/main" val="37708513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Passwords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obvious is still overlooked</a:t>
            </a:r>
          </a:p>
          <a:p>
            <a:r>
              <a:rPr lang="en-US" dirty="0" smtClean="0"/>
              <a:t>Min 8 Characters – Randomize</a:t>
            </a:r>
          </a:p>
          <a:p>
            <a:pPr lvl="1"/>
            <a:r>
              <a:rPr lang="en-US" dirty="0" smtClean="0"/>
              <a:t>P@ssw0rd is no longer acceptable</a:t>
            </a:r>
          </a:p>
          <a:p>
            <a:r>
              <a:rPr lang="en-US" dirty="0" smtClean="0"/>
              <a:t>Use different passwords from other systems such as Social Media, Banking, </a:t>
            </a:r>
            <a:r>
              <a:rPr lang="en-US" dirty="0" err="1" smtClean="0"/>
              <a:t>Etc</a:t>
            </a:r>
            <a:endParaRPr lang="en-US" dirty="0" smtClean="0"/>
          </a:p>
        </p:txBody>
      </p:sp>
    </p:spTree>
    <p:extLst>
      <p:ext uri="{BB962C8B-B14F-4D97-AF65-F5344CB8AC3E}">
        <p14:creationId xmlns:p14="http://schemas.microsoft.com/office/powerpoint/2010/main" val="32194380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Fishing/Spoofing Emails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Cannot stop someone from sending out emails pretending to be from you or appearing to come from someone you know</a:t>
            </a:r>
          </a:p>
          <a:p>
            <a:pPr lvl="1"/>
            <a:r>
              <a:rPr lang="en-US" dirty="0" smtClean="0"/>
              <a:t>Email sender address easily faked</a:t>
            </a:r>
          </a:p>
          <a:p>
            <a:pPr lvl="1"/>
            <a:r>
              <a:rPr lang="en-US" dirty="0" smtClean="0"/>
              <a:t>Be suspicious of attachments (Not expecting, never open)</a:t>
            </a:r>
          </a:p>
          <a:p>
            <a:pPr lvl="1"/>
            <a:r>
              <a:rPr lang="en-US" dirty="0" smtClean="0"/>
              <a:t>Even encrypted email can be faked (has link to log in)</a:t>
            </a:r>
            <a:endParaRPr lang="en-US" dirty="0"/>
          </a:p>
          <a:p>
            <a:r>
              <a:rPr lang="en-US" dirty="0" smtClean="0"/>
              <a:t>Test peoples awareness and following the rules</a:t>
            </a:r>
            <a:endParaRPr lang="en-US" dirty="0"/>
          </a:p>
        </p:txBody>
      </p:sp>
    </p:spTree>
    <p:extLst>
      <p:ext uri="{BB962C8B-B14F-4D97-AF65-F5344CB8AC3E}">
        <p14:creationId xmlns:p14="http://schemas.microsoft.com/office/powerpoint/2010/main" val="18599957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work related – stay off</a:t>
            </a:r>
            <a:endParaRPr lang="en-US" dirty="0"/>
          </a:p>
        </p:txBody>
      </p:sp>
      <p:sp>
        <p:nvSpPr>
          <p:cNvPr id="3" name="Content Placeholder 2"/>
          <p:cNvSpPr>
            <a:spLocks noGrp="1"/>
          </p:cNvSpPr>
          <p:nvPr>
            <p:ph idx="1"/>
          </p:nvPr>
        </p:nvSpPr>
        <p:spPr/>
        <p:txBody>
          <a:bodyPr>
            <a:normAutofit/>
          </a:bodyPr>
          <a:lstStyle/>
          <a:p>
            <a:r>
              <a:rPr lang="en-US" dirty="0" smtClean="0"/>
              <a:t>Social Media attacks – i.e. Facebook</a:t>
            </a:r>
          </a:p>
          <a:p>
            <a:pPr lvl="1"/>
            <a:r>
              <a:rPr lang="en-US" sz="3200" dirty="0" smtClean="0"/>
              <a:t>Breach is typically from all the links to other pages</a:t>
            </a:r>
            <a:endParaRPr lang="en-US" sz="3200" dirty="0"/>
          </a:p>
          <a:p>
            <a:pPr lvl="1"/>
            <a:r>
              <a:rPr lang="en-US" sz="3200" dirty="0" smtClean="0"/>
              <a:t>Friend Request should be under scrutiny</a:t>
            </a:r>
          </a:p>
        </p:txBody>
      </p:sp>
    </p:spTree>
    <p:extLst>
      <p:ext uri="{BB962C8B-B14F-4D97-AF65-F5344CB8AC3E}">
        <p14:creationId xmlns:p14="http://schemas.microsoft.com/office/powerpoint/2010/main" val="20207144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 </a:t>
            </a:r>
            <a:r>
              <a:rPr lang="en-US" dirty="0" err="1" smtClean="0"/>
              <a:t>vs</a:t>
            </a:r>
            <a:r>
              <a:rPr lang="en-US" dirty="0" smtClean="0"/>
              <a:t> Publicity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Firm Web – What information are you giving out</a:t>
            </a:r>
          </a:p>
          <a:p>
            <a:pPr lvl="1"/>
            <a:r>
              <a:rPr lang="en-US" dirty="0" smtClean="0"/>
              <a:t>Hackers targeting your client with search the web and target the firm.</a:t>
            </a:r>
          </a:p>
          <a:p>
            <a:pPr lvl="1"/>
            <a:r>
              <a:rPr lang="en-US" dirty="0" smtClean="0"/>
              <a:t>Yes, information could be gathered from Court documents</a:t>
            </a:r>
          </a:p>
          <a:p>
            <a:pPr lvl="1"/>
            <a:r>
              <a:rPr lang="en-US" dirty="0" smtClean="0"/>
              <a:t>Attorney Email address – Also obtained from </a:t>
            </a:r>
            <a:r>
              <a:rPr lang="en-US" dirty="0" err="1" smtClean="0"/>
              <a:t>Ga</a:t>
            </a:r>
            <a:r>
              <a:rPr lang="en-US" dirty="0" smtClean="0"/>
              <a:t> Bar web site</a:t>
            </a:r>
          </a:p>
          <a:p>
            <a:pPr lvl="2"/>
            <a:r>
              <a:rPr lang="en-US" dirty="0" smtClean="0"/>
              <a:t>Spoofing an attorney email address allows for each breach.</a:t>
            </a:r>
          </a:p>
          <a:p>
            <a:pPr lvl="1"/>
            <a:endParaRPr lang="en-US" dirty="0"/>
          </a:p>
        </p:txBody>
      </p:sp>
    </p:spTree>
    <p:extLst>
      <p:ext uri="{BB962C8B-B14F-4D97-AF65-F5344CB8AC3E}">
        <p14:creationId xmlns:p14="http://schemas.microsoft.com/office/powerpoint/2010/main" val="28635024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Breach</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Breach is difficult to detect</a:t>
            </a:r>
          </a:p>
          <a:p>
            <a:r>
              <a:rPr lang="en-US" dirty="0" smtClean="0"/>
              <a:t>So many devices connect and ways to connect</a:t>
            </a:r>
          </a:p>
          <a:p>
            <a:pPr lvl="1"/>
            <a:r>
              <a:rPr lang="en-US" dirty="0" smtClean="0"/>
              <a:t>Outlook on PC</a:t>
            </a:r>
          </a:p>
          <a:p>
            <a:pPr lvl="1"/>
            <a:r>
              <a:rPr lang="en-US" dirty="0" smtClean="0"/>
              <a:t>Web Access</a:t>
            </a:r>
          </a:p>
          <a:p>
            <a:pPr lvl="1"/>
            <a:r>
              <a:rPr lang="en-US" dirty="0" smtClean="0"/>
              <a:t>Smart Phone</a:t>
            </a:r>
          </a:p>
          <a:p>
            <a:pPr lvl="1"/>
            <a:r>
              <a:rPr lang="en-US" dirty="0" smtClean="0"/>
              <a:t>Tablet</a:t>
            </a:r>
            <a:endParaRPr lang="en-US" dirty="0"/>
          </a:p>
        </p:txBody>
      </p:sp>
    </p:spTree>
    <p:extLst>
      <p:ext uri="{BB962C8B-B14F-4D97-AF65-F5344CB8AC3E}">
        <p14:creationId xmlns:p14="http://schemas.microsoft.com/office/powerpoint/2010/main" val="26232967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is not a long term storage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One breach email account can compromise TENS of THOUSANDS of emails going back many years</a:t>
            </a:r>
          </a:p>
          <a:p>
            <a:pPr marL="0" indent="0">
              <a:buNone/>
            </a:pPr>
            <a:r>
              <a:rPr lang="en-US" dirty="0" smtClean="0"/>
              <a:t>Any confidential </a:t>
            </a:r>
            <a:r>
              <a:rPr lang="en-US" dirty="0"/>
              <a:t>d</a:t>
            </a:r>
            <a:r>
              <a:rPr lang="en-US" dirty="0" smtClean="0"/>
              <a:t>ocuments should not be attached to email – but we all do it.</a:t>
            </a:r>
            <a:endParaRPr lang="en-US" dirty="0"/>
          </a:p>
        </p:txBody>
      </p:sp>
    </p:spTree>
    <p:extLst>
      <p:ext uri="{BB962C8B-B14F-4D97-AF65-F5344CB8AC3E}">
        <p14:creationId xmlns:p14="http://schemas.microsoft.com/office/powerpoint/2010/main" val="155470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Cybersecurity or </a:t>
            </a:r>
            <a:r>
              <a:rPr lang="en-US" dirty="0" err="1"/>
              <a:t>Cyberrisk</a:t>
            </a:r>
            <a:r>
              <a:rPr lang="en-US" dirty="0"/>
              <a:t/>
            </a:r>
            <a:br>
              <a:rPr lang="en-US" dirty="0"/>
            </a:br>
            <a:r>
              <a:rPr lang="en-US" dirty="0"/>
              <a:t>Biggest Law Firm Risk in </a:t>
            </a:r>
            <a:r>
              <a:rPr lang="en-US" dirty="0" smtClean="0"/>
              <a:t>2017, Cont.</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Oleras</a:t>
            </a:r>
            <a:r>
              <a:rPr lang="en-US" dirty="0" smtClean="0"/>
              <a:t>—In </a:t>
            </a:r>
            <a:r>
              <a:rPr lang="en-US" dirty="0"/>
              <a:t>February 2016, an alert went out to 46 law firms in the United </a:t>
            </a:r>
            <a:r>
              <a:rPr lang="en-US" dirty="0" smtClean="0"/>
              <a:t>States </a:t>
            </a:r>
            <a:r>
              <a:rPr lang="en-US" dirty="0"/>
              <a:t>and two law firms in the U. K. that Ukraine-based hacker </a:t>
            </a:r>
            <a:r>
              <a:rPr lang="en-US" dirty="0" err="1"/>
              <a:t>Oleras</a:t>
            </a:r>
            <a:r>
              <a:rPr lang="en-US" dirty="0"/>
              <a:t> was advertising phishing services on</a:t>
            </a:r>
            <a:br>
              <a:rPr lang="en-US" dirty="0"/>
            </a:br>
            <a:r>
              <a:rPr lang="en-US" dirty="0"/>
              <a:t>a Russian website. According to the Wall Street Journal, this was related to the March 2016 breaches of </a:t>
            </a:r>
            <a:r>
              <a:rPr lang="en-US" dirty="0" smtClean="0"/>
              <a:t>several major law firms.</a:t>
            </a: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348FEA56-0BFC-4EF7-8FF0-12B4812CD363}" type="slidenum">
              <a:rPr lang="en-US" smtClean="0"/>
              <a:pPr/>
              <a:t>4</a:t>
            </a:fld>
            <a:endParaRPr lang="en-US" dirty="0"/>
          </a:p>
        </p:txBody>
      </p:sp>
    </p:spTree>
    <p:extLst>
      <p:ext uri="{BB962C8B-B14F-4D97-AF65-F5344CB8AC3E}">
        <p14:creationId xmlns:p14="http://schemas.microsoft.com/office/powerpoint/2010/main" val="1597972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Phones</a:t>
            </a:r>
            <a:endParaRPr lang="en-US" dirty="0"/>
          </a:p>
        </p:txBody>
      </p:sp>
      <p:sp>
        <p:nvSpPr>
          <p:cNvPr id="3" name="Content Placeholder 2"/>
          <p:cNvSpPr>
            <a:spLocks noGrp="1"/>
          </p:cNvSpPr>
          <p:nvPr>
            <p:ph idx="1"/>
          </p:nvPr>
        </p:nvSpPr>
        <p:spPr/>
        <p:txBody>
          <a:bodyPr>
            <a:noAutofit/>
          </a:bodyPr>
          <a:lstStyle/>
          <a:p>
            <a:r>
              <a:rPr lang="en-US" sz="1600" dirty="0" smtClean="0"/>
              <a:t>Password protect your phone</a:t>
            </a:r>
          </a:p>
          <a:p>
            <a:r>
              <a:rPr lang="en-US" sz="1600" dirty="0" smtClean="0"/>
              <a:t>Setup a remote wipe feature if your phone is lost or stolen</a:t>
            </a:r>
          </a:p>
          <a:p>
            <a:r>
              <a:rPr lang="en-US" sz="1600" dirty="0" smtClean="0"/>
              <a:t>Change your email password</a:t>
            </a:r>
          </a:p>
          <a:p>
            <a:r>
              <a:rPr lang="en-US" sz="1600" dirty="0" smtClean="0"/>
              <a:t>New security attacks are possible through unopen text messages (</a:t>
            </a:r>
            <a:r>
              <a:rPr lang="en-US" sz="1600" dirty="0" err="1" smtClean="0"/>
              <a:t>Stagefright</a:t>
            </a:r>
            <a:r>
              <a:rPr lang="en-US" sz="1600" dirty="0" smtClean="0"/>
              <a:t>)</a:t>
            </a:r>
          </a:p>
          <a:p>
            <a:r>
              <a:rPr lang="en-US" sz="1600" dirty="0" smtClean="0"/>
              <a:t>Do not install apps that are not needed</a:t>
            </a:r>
          </a:p>
          <a:p>
            <a:pPr lvl="1"/>
            <a:r>
              <a:rPr lang="en-US" sz="1600" dirty="0" smtClean="0"/>
              <a:t>Only install apps from the App Store</a:t>
            </a:r>
          </a:p>
          <a:p>
            <a:pPr lvl="1"/>
            <a:r>
              <a:rPr lang="en-US" sz="1600" dirty="0" smtClean="0"/>
              <a:t>Ad producing apps make it possible for other apps not going through the apps store</a:t>
            </a:r>
          </a:p>
          <a:p>
            <a:r>
              <a:rPr lang="en-US" sz="1600" dirty="0" smtClean="0"/>
              <a:t>Setup firm policy for users the use a personal phone to access email and other firm resources.</a:t>
            </a:r>
            <a:endParaRPr lang="en-US" sz="1600" dirty="0"/>
          </a:p>
        </p:txBody>
      </p:sp>
    </p:spTree>
    <p:extLst>
      <p:ext uri="{BB962C8B-B14F-4D97-AF65-F5344CB8AC3E}">
        <p14:creationId xmlns:p14="http://schemas.microsoft.com/office/powerpoint/2010/main" val="16634111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Laptops and USB Drives</a:t>
            </a:r>
            <a:endParaRPr lang="en-US" dirty="0"/>
          </a:p>
        </p:txBody>
      </p:sp>
      <p:sp>
        <p:nvSpPr>
          <p:cNvPr id="3" name="Content Placeholder 2"/>
          <p:cNvSpPr>
            <a:spLocks noGrp="1"/>
          </p:cNvSpPr>
          <p:nvPr>
            <p:ph idx="1"/>
          </p:nvPr>
        </p:nvSpPr>
        <p:spPr/>
        <p:txBody>
          <a:bodyPr>
            <a:normAutofit lnSpcReduction="10000"/>
          </a:bodyPr>
          <a:lstStyle/>
          <a:p>
            <a:r>
              <a:rPr lang="en-US" dirty="0" smtClean="0"/>
              <a:t>All easily stolen storage needs to be encrypted.</a:t>
            </a:r>
          </a:p>
          <a:p>
            <a:r>
              <a:rPr lang="en-US" dirty="0" smtClean="0"/>
              <a:t>Laptops can have tracking software installed with remote wipe features.</a:t>
            </a:r>
          </a:p>
          <a:p>
            <a:r>
              <a:rPr lang="en-US" dirty="0" smtClean="0"/>
              <a:t>Avoid coping data to Laptops and USB drives.</a:t>
            </a:r>
          </a:p>
          <a:p>
            <a:pPr marL="0" indent="0">
              <a:buNone/>
            </a:pPr>
            <a:endParaRPr lang="en-US" dirty="0"/>
          </a:p>
        </p:txBody>
      </p:sp>
    </p:spTree>
    <p:extLst>
      <p:ext uri="{BB962C8B-B14F-4D97-AF65-F5344CB8AC3E}">
        <p14:creationId xmlns:p14="http://schemas.microsoft.com/office/powerpoint/2010/main" val="21482043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Secure Your Offices</a:t>
            </a:r>
            <a:endParaRPr lang="en-US" dirty="0"/>
          </a:p>
        </p:txBody>
      </p:sp>
      <p:sp>
        <p:nvSpPr>
          <p:cNvPr id="3" name="Content Placeholder 2"/>
          <p:cNvSpPr>
            <a:spLocks noGrp="1"/>
          </p:cNvSpPr>
          <p:nvPr>
            <p:ph idx="1"/>
          </p:nvPr>
        </p:nvSpPr>
        <p:spPr>
          <a:xfrm>
            <a:off x="762000" y="1447800"/>
            <a:ext cx="7704667" cy="3942416"/>
          </a:xfrm>
        </p:spPr>
        <p:txBody>
          <a:bodyPr>
            <a:noAutofit/>
          </a:bodyPr>
          <a:lstStyle/>
          <a:p>
            <a:pPr marL="0" indent="0">
              <a:buNone/>
            </a:pPr>
            <a:r>
              <a:rPr lang="en-US" sz="2400" dirty="0" smtClean="0"/>
              <a:t>High rise office buildings are as vulnerable as the private office space – maybe more vulnerable</a:t>
            </a:r>
          </a:p>
          <a:p>
            <a:r>
              <a:rPr lang="en-US" sz="2400" dirty="0" smtClean="0"/>
              <a:t>Secure your Severs</a:t>
            </a:r>
          </a:p>
          <a:p>
            <a:pPr lvl="1"/>
            <a:r>
              <a:rPr lang="en-US" sz="2400" dirty="0" smtClean="0"/>
              <a:t>Locked server room</a:t>
            </a:r>
          </a:p>
          <a:p>
            <a:pPr lvl="1"/>
            <a:r>
              <a:rPr lang="en-US" sz="2400" dirty="0" smtClean="0"/>
              <a:t>Cameras</a:t>
            </a:r>
          </a:p>
          <a:p>
            <a:r>
              <a:rPr lang="en-US" sz="2400" dirty="0" smtClean="0"/>
              <a:t>Log off your computers when leaving</a:t>
            </a:r>
          </a:p>
          <a:p>
            <a:r>
              <a:rPr lang="en-US" sz="2400" dirty="0" smtClean="0"/>
              <a:t>Lobby / reception area should be secured from the rest of the office</a:t>
            </a:r>
          </a:p>
          <a:p>
            <a:pPr marL="0" indent="0">
              <a:buNone/>
            </a:pPr>
            <a:endParaRPr lang="en-US" sz="2400" dirty="0"/>
          </a:p>
        </p:txBody>
      </p:sp>
    </p:spTree>
    <p:extLst>
      <p:ext uri="{BB962C8B-B14F-4D97-AF65-F5344CB8AC3E}">
        <p14:creationId xmlns:p14="http://schemas.microsoft.com/office/powerpoint/2010/main" val="14173090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Secure </a:t>
            </a:r>
            <a:r>
              <a:rPr lang="en-US" dirty="0"/>
              <a:t>Y</a:t>
            </a:r>
            <a:r>
              <a:rPr lang="en-US" dirty="0" smtClean="0"/>
              <a:t>our Office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Placement of computers and monitors</a:t>
            </a:r>
          </a:p>
          <a:p>
            <a:pPr lvl="1"/>
            <a:r>
              <a:rPr lang="en-US" dirty="0" smtClean="0"/>
              <a:t>Monitor should not be visible from any guest sitting area or window</a:t>
            </a:r>
          </a:p>
          <a:p>
            <a:pPr lvl="1"/>
            <a:r>
              <a:rPr lang="en-US" dirty="0" smtClean="0"/>
              <a:t>Keyboard should not be visible when others are present (typing a password)</a:t>
            </a:r>
          </a:p>
          <a:p>
            <a:pPr lvl="1"/>
            <a:r>
              <a:rPr lang="en-US" dirty="0" smtClean="0"/>
              <a:t>Computer should not be accessible by others (computer on the side of desk / front or back – Keyboard loggers can be connected easily. </a:t>
            </a:r>
          </a:p>
          <a:p>
            <a:r>
              <a:rPr lang="en-US" dirty="0" smtClean="0"/>
              <a:t>No one should be left alone where there is a computer or even a network connection.</a:t>
            </a:r>
          </a:p>
          <a:p>
            <a:r>
              <a:rPr lang="en-US" dirty="0" err="1" smtClean="0"/>
              <a:t>WiFi</a:t>
            </a:r>
            <a:r>
              <a:rPr lang="en-US" dirty="0" smtClean="0"/>
              <a:t> with strong encryption. Guest </a:t>
            </a:r>
            <a:r>
              <a:rPr lang="en-US" dirty="0" err="1" smtClean="0"/>
              <a:t>WiFi</a:t>
            </a:r>
            <a:r>
              <a:rPr lang="en-US" dirty="0" smtClean="0"/>
              <a:t> should be isolated from network.</a:t>
            </a:r>
          </a:p>
        </p:txBody>
      </p:sp>
    </p:spTree>
    <p:extLst>
      <p:ext uri="{BB962C8B-B14F-4D97-AF65-F5344CB8AC3E}">
        <p14:creationId xmlns:p14="http://schemas.microsoft.com/office/powerpoint/2010/main" val="31289182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Home Access to Office Computer and Data</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Home computers may be the biggest weak link.</a:t>
            </a:r>
          </a:p>
          <a:p>
            <a:r>
              <a:rPr lang="en-US" dirty="0" smtClean="0"/>
              <a:t>Remote Node connections (VPN) which the home computer has a direct connection to server drive can unleash ransomware or cause data breach.</a:t>
            </a:r>
          </a:p>
          <a:p>
            <a:r>
              <a:rPr lang="en-US" dirty="0" smtClean="0"/>
              <a:t>Remote Control connections will isolate remote (home) computer better – Citrix/Terminal Sever, LogMeIn, GoToMyPC.</a:t>
            </a:r>
          </a:p>
          <a:p>
            <a:r>
              <a:rPr lang="en-US" dirty="0" smtClean="0"/>
              <a:t>Home computers could have keyboard loggers which grab user names and passwords.</a:t>
            </a:r>
          </a:p>
          <a:p>
            <a:endParaRPr lang="en-US" dirty="0"/>
          </a:p>
        </p:txBody>
      </p:sp>
    </p:spTree>
    <p:extLst>
      <p:ext uri="{BB962C8B-B14F-4D97-AF65-F5344CB8AC3E}">
        <p14:creationId xmlns:p14="http://schemas.microsoft.com/office/powerpoint/2010/main" val="41149902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Computing – Secure or Not</a:t>
            </a:r>
            <a:endParaRPr lang="en-US" dirty="0"/>
          </a:p>
        </p:txBody>
      </p:sp>
      <p:sp>
        <p:nvSpPr>
          <p:cNvPr id="3" name="Content Placeholder 2"/>
          <p:cNvSpPr>
            <a:spLocks noGrp="1"/>
          </p:cNvSpPr>
          <p:nvPr>
            <p:ph idx="1"/>
          </p:nvPr>
        </p:nvSpPr>
        <p:spPr/>
        <p:txBody>
          <a:bodyPr>
            <a:normAutofit lnSpcReduction="10000"/>
          </a:bodyPr>
          <a:lstStyle/>
          <a:p>
            <a:r>
              <a:rPr lang="en-US" dirty="0" smtClean="0"/>
              <a:t>Many myths about Cloud Computer Security</a:t>
            </a:r>
          </a:p>
          <a:p>
            <a:r>
              <a:rPr lang="en-US" dirty="0" smtClean="0"/>
              <a:t>Know the cloud vendor</a:t>
            </a:r>
          </a:p>
          <a:p>
            <a:pPr lvl="1"/>
            <a:r>
              <a:rPr lang="en-US" dirty="0" smtClean="0"/>
              <a:t>One who specializes in legal</a:t>
            </a:r>
            <a:endParaRPr lang="en-US" dirty="0"/>
          </a:p>
          <a:p>
            <a:r>
              <a:rPr lang="en-US" dirty="0" smtClean="0"/>
              <a:t>Much (Not All) of the security is shifted to the Cloud vendor.  But, is liability shifted?</a:t>
            </a:r>
          </a:p>
        </p:txBody>
      </p:sp>
    </p:spTree>
    <p:extLst>
      <p:ext uri="{BB962C8B-B14F-4D97-AF65-F5344CB8AC3E}">
        <p14:creationId xmlns:p14="http://schemas.microsoft.com/office/powerpoint/2010/main" val="30160949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Ransomware Attack</a:t>
            </a:r>
            <a:endParaRPr lang="en-US" dirty="0"/>
          </a:p>
        </p:txBody>
      </p:sp>
      <p:sp>
        <p:nvSpPr>
          <p:cNvPr id="3" name="Content Placeholder 2"/>
          <p:cNvSpPr>
            <a:spLocks noGrp="1"/>
          </p:cNvSpPr>
          <p:nvPr>
            <p:ph idx="1"/>
          </p:nvPr>
        </p:nvSpPr>
        <p:spPr/>
        <p:txBody>
          <a:bodyPr/>
          <a:lstStyle/>
          <a:p>
            <a:r>
              <a:rPr lang="en-US" dirty="0" smtClean="0"/>
              <a:t>Using RDP and weak passwords</a:t>
            </a:r>
          </a:p>
          <a:p>
            <a:pPr lvl="1"/>
            <a:r>
              <a:rPr lang="en-US" dirty="0" smtClean="0"/>
              <a:t>Some compromised TeamViewer accounts (IT providers) have been used to spread attacks</a:t>
            </a:r>
            <a:endParaRPr lang="en-US" dirty="0"/>
          </a:p>
        </p:txBody>
      </p:sp>
      <p:sp>
        <p:nvSpPr>
          <p:cNvPr id="4" name="Slide Number Placeholder 3"/>
          <p:cNvSpPr>
            <a:spLocks noGrp="1"/>
          </p:cNvSpPr>
          <p:nvPr>
            <p:ph type="sldNum" sz="quarter" idx="12"/>
          </p:nvPr>
        </p:nvSpPr>
        <p:spPr/>
        <p:txBody>
          <a:bodyPr/>
          <a:lstStyle/>
          <a:p>
            <a:fld id="{348FEA56-0BFC-4EF7-8FF0-12B4812CD363}" type="slidenum">
              <a:rPr lang="en-US" smtClean="0"/>
              <a:pPr/>
              <a:t>46</a:t>
            </a:fld>
            <a:endParaRPr lang="en-US" dirty="0"/>
          </a:p>
        </p:txBody>
      </p:sp>
    </p:spTree>
    <p:extLst>
      <p:ext uri="{BB962C8B-B14F-4D97-AF65-F5344CB8AC3E}">
        <p14:creationId xmlns:p14="http://schemas.microsoft.com/office/powerpoint/2010/main" val="16762813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Computing</a:t>
            </a:r>
            <a:endParaRPr lang="en-US" dirty="0"/>
          </a:p>
        </p:txBody>
      </p:sp>
      <p:sp>
        <p:nvSpPr>
          <p:cNvPr id="3" name="Content Placeholder 2"/>
          <p:cNvSpPr>
            <a:spLocks noGrp="1"/>
          </p:cNvSpPr>
          <p:nvPr>
            <p:ph idx="1"/>
          </p:nvPr>
        </p:nvSpPr>
        <p:spPr/>
        <p:txBody>
          <a:bodyPr>
            <a:normAutofit/>
          </a:bodyPr>
          <a:lstStyle/>
          <a:p>
            <a:r>
              <a:rPr lang="en-US" sz="3600" dirty="0" smtClean="0"/>
              <a:t>Some Cloud Services could actually introduce vulnerabilities.</a:t>
            </a:r>
          </a:p>
          <a:p>
            <a:pPr lvl="1"/>
            <a:r>
              <a:rPr lang="en-US" sz="3600" dirty="0" smtClean="0"/>
              <a:t>Can </a:t>
            </a:r>
            <a:r>
              <a:rPr lang="en-US" sz="3600" dirty="0"/>
              <a:t>D</a:t>
            </a:r>
            <a:r>
              <a:rPr lang="en-US" sz="3600" dirty="0" smtClean="0"/>
              <a:t>ropbox create a security hole?</a:t>
            </a:r>
            <a:endParaRPr lang="en-US" sz="3600" dirty="0"/>
          </a:p>
        </p:txBody>
      </p:sp>
    </p:spTree>
    <p:extLst>
      <p:ext uri="{BB962C8B-B14F-4D97-AF65-F5344CB8AC3E}">
        <p14:creationId xmlns:p14="http://schemas.microsoft.com/office/powerpoint/2010/main" val="2256639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Bar - Cloud</a:t>
            </a:r>
            <a:endParaRPr lang="en-US" dirty="0"/>
          </a:p>
        </p:txBody>
      </p:sp>
      <p:sp>
        <p:nvSpPr>
          <p:cNvPr id="3" name="Content Placeholder 2"/>
          <p:cNvSpPr>
            <a:spLocks noGrp="1"/>
          </p:cNvSpPr>
          <p:nvPr>
            <p:ph idx="1"/>
          </p:nvPr>
        </p:nvSpPr>
        <p:spPr/>
        <p:txBody>
          <a:bodyPr>
            <a:normAutofit lnSpcReduction="10000"/>
          </a:bodyPr>
          <a:lstStyle/>
          <a:p>
            <a:r>
              <a:rPr lang="en-US" dirty="0" smtClean="0"/>
              <a:t>ABA list state bars who have issued opinions</a:t>
            </a:r>
          </a:p>
          <a:p>
            <a:r>
              <a:rPr lang="en-US" dirty="0" smtClean="0">
                <a:hlinkClick r:id="rId2"/>
              </a:rPr>
              <a:t>http://www.americanbar.org/groups/departments_offices/legal_technology_resources/resources/charts_fyis/cloud-ethics-chart.html</a:t>
            </a:r>
            <a:endParaRPr lang="en-US" dirty="0" smtClean="0"/>
          </a:p>
          <a:p>
            <a:endParaRPr lang="en-US" dirty="0" smtClean="0"/>
          </a:p>
          <a:p>
            <a:endParaRPr lang="en-US" dirty="0"/>
          </a:p>
        </p:txBody>
      </p:sp>
    </p:spTree>
    <p:extLst>
      <p:ext uri="{BB962C8B-B14F-4D97-AF65-F5344CB8AC3E}">
        <p14:creationId xmlns:p14="http://schemas.microsoft.com/office/powerpoint/2010/main" val="22474522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Cloud Computing Ethics Opinions</a:t>
            </a:r>
            <a:endParaRPr lang="en-US" dirty="0"/>
          </a:p>
        </p:txBody>
      </p:sp>
      <p:sp>
        <p:nvSpPr>
          <p:cNvPr id="3" name="Content Placeholder 2"/>
          <p:cNvSpPr>
            <a:spLocks noGrp="1"/>
          </p:cNvSpPr>
          <p:nvPr>
            <p:ph idx="1"/>
          </p:nvPr>
        </p:nvSpPr>
        <p:spPr/>
        <p:txBody>
          <a:bodyPr>
            <a:normAutofit fontScale="47500" lnSpcReduction="20000"/>
          </a:bodyPr>
          <a:lstStyle/>
          <a:p>
            <a:r>
              <a:rPr lang="en-US" sz="4000" b="1" dirty="0" smtClean="0"/>
              <a:t>ALABAMA</a:t>
            </a:r>
            <a:r>
              <a:rPr lang="en-US" sz="4000" dirty="0"/>
              <a:t/>
            </a:r>
            <a:br>
              <a:rPr lang="en-US" sz="4000" dirty="0"/>
            </a:br>
            <a:r>
              <a:rPr lang="en-US" sz="4000" dirty="0">
                <a:hlinkClick r:id="rId2"/>
              </a:rPr>
              <a:t>Opinion 2010-02</a:t>
            </a:r>
            <a:endParaRPr lang="en-US" sz="4000" dirty="0"/>
          </a:p>
          <a:p>
            <a:r>
              <a:rPr lang="en-US" sz="4000" dirty="0" smtClean="0"/>
              <a:t>Use Permitted:  Yes</a:t>
            </a:r>
            <a:endParaRPr lang="en-US" sz="4000" dirty="0"/>
          </a:p>
          <a:p>
            <a:r>
              <a:rPr lang="en-US" sz="4000" dirty="0" smtClean="0"/>
              <a:t>Standard:  Reasonable Care</a:t>
            </a:r>
          </a:p>
          <a:p>
            <a:r>
              <a:rPr lang="en-US" sz="4000" dirty="0" smtClean="0"/>
              <a:t>Requirements and Recommendations:</a:t>
            </a:r>
            <a:endParaRPr lang="en-US" sz="4000" dirty="0"/>
          </a:p>
          <a:p>
            <a:pPr lvl="1"/>
            <a:r>
              <a:rPr lang="en-US" sz="3600" dirty="0"/>
              <a:t>Know how provider handles storage/security of data.</a:t>
            </a:r>
          </a:p>
          <a:p>
            <a:pPr lvl="1"/>
            <a:r>
              <a:rPr lang="en-US" sz="3600" dirty="0"/>
              <a:t>Reasonably ensure confidentiality agreement is followed.</a:t>
            </a:r>
          </a:p>
          <a:p>
            <a:pPr lvl="1"/>
            <a:r>
              <a:rPr lang="en-US" sz="3600" dirty="0"/>
              <a:t>Stay abreast of best practices regarding data safeguards</a:t>
            </a:r>
            <a:r>
              <a:rPr lang="en-US" sz="3600" dirty="0" smtClean="0"/>
              <a:t>.</a:t>
            </a:r>
          </a:p>
          <a:p>
            <a:r>
              <a:rPr lang="en-US" sz="4000" dirty="0">
                <a:hlinkClick r:id="rId3"/>
              </a:rPr>
              <a:t>https://</a:t>
            </a:r>
            <a:r>
              <a:rPr lang="en-US" sz="4000" dirty="0" smtClean="0">
                <a:hlinkClick r:id="rId3"/>
              </a:rPr>
              <a:t>www.americanbar.org/groups/departments_offices/legal_technology_resources/resources/charts_fyis/cloud-ethics-chart.html</a:t>
            </a:r>
            <a:r>
              <a:rPr lang="en-US" sz="4000" dirty="0" smtClean="0"/>
              <a:t> </a:t>
            </a:r>
            <a:endParaRPr lang="en-US" sz="4000" dirty="0"/>
          </a:p>
          <a:p>
            <a:endParaRPr lang="en-US" dirty="0"/>
          </a:p>
        </p:txBody>
      </p:sp>
    </p:spTree>
    <p:extLst>
      <p:ext uri="{BB962C8B-B14F-4D97-AF65-F5344CB8AC3E}">
        <p14:creationId xmlns:p14="http://schemas.microsoft.com/office/powerpoint/2010/main" val="4269059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Lawyer Duties and Obligations Come From Where?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Clients pass their own obligations to their lawyers:</a:t>
            </a:r>
          </a:p>
          <a:p>
            <a:pPr lvl="1"/>
            <a:r>
              <a:rPr lang="en-US" dirty="0" smtClean="0"/>
              <a:t>Consumer Financial Protection Bureau (CFPB)</a:t>
            </a:r>
          </a:p>
          <a:p>
            <a:pPr lvl="1"/>
            <a:r>
              <a:rPr lang="en-US" dirty="0" smtClean="0"/>
              <a:t>New </a:t>
            </a:r>
            <a:r>
              <a:rPr lang="en-US" dirty="0"/>
              <a:t>York State Department of Financial Services (NYDFS) recently promulgated cyber regulations for financial institutions that are likely to increase the risks to directors &amp; officers (D&amp;Os), resulting in an increase in claims.</a:t>
            </a:r>
          </a:p>
        </p:txBody>
      </p:sp>
      <p:sp>
        <p:nvSpPr>
          <p:cNvPr id="4" name="Slide Number Placeholder 3"/>
          <p:cNvSpPr>
            <a:spLocks noGrp="1"/>
          </p:cNvSpPr>
          <p:nvPr>
            <p:ph type="sldNum" sz="quarter" idx="12"/>
          </p:nvPr>
        </p:nvSpPr>
        <p:spPr/>
        <p:txBody>
          <a:bodyPr/>
          <a:lstStyle/>
          <a:p>
            <a:fld id="{348FEA56-0BFC-4EF7-8FF0-12B4812CD363}" type="slidenum">
              <a:rPr lang="en-US" smtClean="0"/>
              <a:pPr/>
              <a:t>5</a:t>
            </a:fld>
            <a:endParaRPr lang="en-US" dirty="0"/>
          </a:p>
        </p:txBody>
      </p:sp>
    </p:spTree>
    <p:extLst>
      <p:ext uri="{BB962C8B-B14F-4D97-AF65-F5344CB8AC3E}">
        <p14:creationId xmlns:p14="http://schemas.microsoft.com/office/powerpoint/2010/main" val="12143222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is never finished</a:t>
            </a:r>
            <a:endParaRPr lang="en-US" dirty="0"/>
          </a:p>
        </p:txBody>
      </p:sp>
      <p:sp>
        <p:nvSpPr>
          <p:cNvPr id="3" name="Content Placeholder 2"/>
          <p:cNvSpPr>
            <a:spLocks noGrp="1"/>
          </p:cNvSpPr>
          <p:nvPr>
            <p:ph idx="1"/>
          </p:nvPr>
        </p:nvSpPr>
        <p:spPr/>
        <p:txBody>
          <a:bodyPr/>
          <a:lstStyle/>
          <a:p>
            <a:r>
              <a:rPr lang="en-US" dirty="0" smtClean="0"/>
              <a:t>Securing your firm’s and your clients’ information is an ongoing initiative, the strength of which lies with each individual user.</a:t>
            </a:r>
          </a:p>
          <a:p>
            <a:r>
              <a:rPr lang="en-US" dirty="0" smtClean="0"/>
              <a:t>Consult, Design, Implement, Train, Repeat</a:t>
            </a:r>
            <a:endParaRPr lang="en-US" dirty="0"/>
          </a:p>
        </p:txBody>
      </p:sp>
    </p:spTree>
    <p:extLst>
      <p:ext uri="{BB962C8B-B14F-4D97-AF65-F5344CB8AC3E}">
        <p14:creationId xmlns:p14="http://schemas.microsoft.com/office/powerpoint/2010/main" val="1207939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When Problems Occur - Respond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defRPr/>
            </a:pPr>
            <a:r>
              <a:rPr lang="en-US" b="1" dirty="0"/>
              <a:t>Don’t p</a:t>
            </a:r>
            <a:r>
              <a:rPr lang="en-US" b="1" dirty="0" smtClean="0"/>
              <a:t>anic, but also don’t stick your head in the sand! </a:t>
            </a:r>
            <a:endParaRPr lang="en-US" b="1" dirty="0"/>
          </a:p>
          <a:p>
            <a:pPr fontAlgn="auto">
              <a:spcAft>
                <a:spcPts val="0"/>
              </a:spcAft>
              <a:defRPr/>
            </a:pPr>
            <a:r>
              <a:rPr lang="en-US" dirty="0" smtClean="0"/>
              <a:t>Consult the firm’s plan</a:t>
            </a:r>
          </a:p>
          <a:p>
            <a:pPr fontAlgn="auto">
              <a:spcAft>
                <a:spcPts val="0"/>
              </a:spcAft>
              <a:defRPr/>
            </a:pPr>
            <a:r>
              <a:rPr lang="en-US" dirty="0" smtClean="0"/>
              <a:t>Appropriate</a:t>
            </a:r>
            <a:r>
              <a:rPr lang="en-US" dirty="0"/>
              <a:t>, timely response to carrier and client is critical</a:t>
            </a:r>
          </a:p>
          <a:p>
            <a:pPr fontAlgn="auto">
              <a:spcAft>
                <a:spcPts val="0"/>
              </a:spcAft>
              <a:defRPr/>
            </a:pPr>
            <a:r>
              <a:rPr lang="en-US" dirty="0"/>
              <a:t>Communication is critical, but not necessarily from you</a:t>
            </a:r>
          </a:p>
          <a:p>
            <a:pPr lvl="1" fontAlgn="auto">
              <a:spcAft>
                <a:spcPts val="0"/>
              </a:spcAft>
              <a:defRPr/>
            </a:pPr>
            <a:r>
              <a:rPr lang="en-US" dirty="0"/>
              <a:t>Seek competent advice</a:t>
            </a:r>
          </a:p>
          <a:p>
            <a:pPr lvl="1" fontAlgn="auto">
              <a:spcAft>
                <a:spcPts val="0"/>
              </a:spcAft>
              <a:defRPr/>
            </a:pPr>
            <a:r>
              <a:rPr lang="en-US" dirty="0"/>
              <a:t>Read your policy </a:t>
            </a:r>
          </a:p>
        </p:txBody>
      </p:sp>
      <p:sp>
        <p:nvSpPr>
          <p:cNvPr id="4" name="Slide Number Placeholder 3"/>
          <p:cNvSpPr>
            <a:spLocks noGrp="1"/>
          </p:cNvSpPr>
          <p:nvPr>
            <p:ph type="sldNum" sz="quarter" idx="12"/>
          </p:nvPr>
        </p:nvSpPr>
        <p:spPr/>
        <p:txBody>
          <a:bodyPr/>
          <a:lstStyle/>
          <a:p>
            <a:fld id="{348FEA56-0BFC-4EF7-8FF0-12B4812CD363}" type="slidenum">
              <a:rPr lang="en-US" smtClean="0"/>
              <a:pPr/>
              <a:t>51</a:t>
            </a:fld>
            <a:endParaRPr lang="en-US" dirty="0"/>
          </a:p>
        </p:txBody>
      </p:sp>
    </p:spTree>
    <p:extLst>
      <p:ext uri="{BB962C8B-B14F-4D97-AF65-F5344CB8AC3E}">
        <p14:creationId xmlns:p14="http://schemas.microsoft.com/office/powerpoint/2010/main" val="2682825757"/>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534400" cy="1143000"/>
          </a:xfrm>
        </p:spPr>
        <p:txBody>
          <a:bodyPr>
            <a:noAutofit/>
          </a:bodyPr>
          <a:lstStyle/>
          <a:p>
            <a:pPr lvl="0"/>
            <a:r>
              <a:rPr lang="en-US" dirty="0"/>
              <a:t>Contact</a:t>
            </a:r>
            <a:r>
              <a:rPr lang="en-US" sz="3600" b="1" dirty="0" smtClean="0"/>
              <a:t> </a:t>
            </a:r>
            <a:r>
              <a:rPr lang="en-US" dirty="0"/>
              <a:t>Information</a:t>
            </a:r>
          </a:p>
        </p:txBody>
      </p:sp>
      <p:sp>
        <p:nvSpPr>
          <p:cNvPr id="30" name="Content Placeholder 29"/>
          <p:cNvSpPr>
            <a:spLocks noGrp="1"/>
          </p:cNvSpPr>
          <p:nvPr>
            <p:ph idx="1"/>
          </p:nvPr>
        </p:nvSpPr>
        <p:spPr>
          <a:xfrm>
            <a:off x="457200" y="1600200"/>
            <a:ext cx="8229600" cy="4581525"/>
          </a:xfrm>
        </p:spPr>
        <p:txBody>
          <a:bodyPr>
            <a:normAutofit fontScale="40000" lnSpcReduction="20000"/>
          </a:bodyPr>
          <a:lstStyle/>
          <a:p>
            <a:pPr marL="0" indent="0" algn="ctr">
              <a:spcBef>
                <a:spcPts val="0"/>
              </a:spcBef>
              <a:buNone/>
            </a:pPr>
            <a:r>
              <a:rPr lang="en-US" sz="5600" b="1" dirty="0"/>
              <a:t>Douglas V. </a:t>
            </a:r>
            <a:r>
              <a:rPr lang="en-US" sz="5600" b="1" dirty="0" smtClean="0"/>
              <a:t>Chandler,  </a:t>
            </a:r>
            <a:r>
              <a:rPr lang="en-US" sz="5600" dirty="0" smtClean="0"/>
              <a:t>Chandler &amp; Moore Law</a:t>
            </a:r>
            <a:r>
              <a:rPr lang="en-US" sz="5600" dirty="0"/>
              <a:t>, </a:t>
            </a:r>
            <a:r>
              <a:rPr lang="en-US" sz="5600" dirty="0" smtClean="0"/>
              <a:t>LLC</a:t>
            </a:r>
            <a:endParaRPr lang="en-US" sz="5600" dirty="0"/>
          </a:p>
          <a:p>
            <a:pPr marL="0" indent="0" algn="ctr">
              <a:spcBef>
                <a:spcPts val="0"/>
              </a:spcBef>
              <a:buNone/>
            </a:pPr>
            <a:r>
              <a:rPr lang="en-US" sz="5600" dirty="0" smtClean="0"/>
              <a:t>douglas@chandlermoorelaw.com</a:t>
            </a:r>
            <a:r>
              <a:rPr lang="en-US" sz="5600" dirty="0"/>
              <a:t> </a:t>
            </a:r>
            <a:endParaRPr lang="en-US" sz="5600" dirty="0" smtClean="0"/>
          </a:p>
          <a:p>
            <a:pPr marL="0" indent="0" algn="ctr">
              <a:spcBef>
                <a:spcPts val="0"/>
              </a:spcBef>
              <a:buNone/>
            </a:pPr>
            <a:r>
              <a:rPr lang="en-US" sz="5600" dirty="0" smtClean="0"/>
              <a:t>770-751-8050</a:t>
            </a:r>
          </a:p>
          <a:p>
            <a:pPr marL="0" indent="0" algn="ctr">
              <a:spcBef>
                <a:spcPts val="0"/>
              </a:spcBef>
              <a:buNone/>
            </a:pPr>
            <a:r>
              <a:rPr lang="en-US" sz="5600" dirty="0" smtClean="0"/>
              <a:t>www.chandlermoorelaw.com</a:t>
            </a:r>
            <a:r>
              <a:rPr lang="en-US" sz="5600" dirty="0"/>
              <a:t>	</a:t>
            </a:r>
          </a:p>
          <a:p>
            <a:pPr marL="0" indent="0" algn="ctr">
              <a:spcBef>
                <a:spcPts val="0"/>
              </a:spcBef>
              <a:buNone/>
            </a:pPr>
            <a:r>
              <a:rPr lang="en-US" sz="5600" dirty="0" smtClean="0"/>
              <a:t>LinkedIn Group: bit.ly/</a:t>
            </a:r>
            <a:r>
              <a:rPr lang="en-US" sz="5600" dirty="0" err="1" smtClean="0"/>
              <a:t>attorneyethicsgroup</a:t>
            </a:r>
            <a:endParaRPr lang="en-US" sz="5600" dirty="0" smtClean="0"/>
          </a:p>
          <a:p>
            <a:pPr marL="0" indent="0" algn="ctr">
              <a:spcBef>
                <a:spcPts val="0"/>
              </a:spcBef>
              <a:buNone/>
            </a:pPr>
            <a:endParaRPr lang="en-US" sz="5600" dirty="0"/>
          </a:p>
          <a:p>
            <a:pPr marL="0" indent="0" algn="ctr">
              <a:spcBef>
                <a:spcPts val="0"/>
              </a:spcBef>
              <a:buNone/>
            </a:pPr>
            <a:r>
              <a:rPr lang="en-US" sz="5600" b="1" dirty="0" smtClean="0"/>
              <a:t>David Moon</a:t>
            </a:r>
            <a:r>
              <a:rPr lang="en-US" sz="5600" dirty="0" smtClean="0"/>
              <a:t>, </a:t>
            </a:r>
            <a:r>
              <a:rPr lang="en-US" sz="5600" dirty="0" err="1" smtClean="0"/>
              <a:t>Lan</a:t>
            </a:r>
            <a:r>
              <a:rPr lang="en-US" sz="5600" dirty="0" smtClean="0"/>
              <a:t>-Tech, Inc. / </a:t>
            </a:r>
            <a:r>
              <a:rPr lang="en-US" sz="5600" dirty="0" err="1" smtClean="0"/>
              <a:t>CompassPOINT</a:t>
            </a:r>
            <a:r>
              <a:rPr lang="en-US" sz="5600" dirty="0" smtClean="0"/>
              <a:t> Legal, LLC</a:t>
            </a:r>
          </a:p>
          <a:p>
            <a:pPr marL="0" indent="0" algn="ctr">
              <a:spcBef>
                <a:spcPts val="0"/>
              </a:spcBef>
              <a:buNone/>
            </a:pPr>
            <a:r>
              <a:rPr lang="en-US" sz="5600" dirty="0" err="1"/>
              <a:t>david@lan-tech.com</a:t>
            </a:r>
            <a:endParaRPr lang="en-US" sz="5600" dirty="0" smtClean="0"/>
          </a:p>
          <a:p>
            <a:pPr marL="0" indent="0" algn="ctr">
              <a:spcBef>
                <a:spcPts val="0"/>
              </a:spcBef>
              <a:buNone/>
            </a:pPr>
            <a:r>
              <a:rPr lang="en-US" sz="5600" dirty="0" smtClean="0"/>
              <a:t>770-514-0400 x212</a:t>
            </a:r>
          </a:p>
          <a:p>
            <a:pPr marL="0" indent="0" algn="ctr">
              <a:spcBef>
                <a:spcPts val="0"/>
              </a:spcBef>
              <a:buNone/>
            </a:pPr>
            <a:r>
              <a:rPr lang="en-US" sz="5600" dirty="0" smtClean="0">
                <a:hlinkClick r:id="rId2"/>
              </a:rPr>
              <a:t>www.compasspointlegal.com</a:t>
            </a:r>
            <a:endParaRPr lang="en-US" sz="5600" dirty="0"/>
          </a:p>
          <a:p>
            <a:pPr marL="0" indent="0" algn="ctr">
              <a:spcBef>
                <a:spcPts val="0"/>
              </a:spcBef>
              <a:buNone/>
            </a:pPr>
            <a:endParaRPr lang="en-US" sz="5600" dirty="0" smtClean="0"/>
          </a:p>
          <a:p>
            <a:pPr marL="0" indent="0" algn="ctr">
              <a:spcBef>
                <a:spcPts val="0"/>
              </a:spcBef>
              <a:buNone/>
            </a:pPr>
            <a:endParaRPr lang="en-US" sz="2800" dirty="0"/>
          </a:p>
          <a:p>
            <a:pPr marL="0" lvl="0" indent="0">
              <a:buNone/>
            </a:pPr>
            <a:endParaRPr lang="en-US" sz="3100" dirty="0"/>
          </a:p>
        </p:txBody>
      </p:sp>
      <p:sp>
        <p:nvSpPr>
          <p:cNvPr id="5" name="Slide Number Placeholder 6"/>
          <p:cNvSpPr>
            <a:spLocks noGrp="1"/>
          </p:cNvSpPr>
          <p:nvPr>
            <p:ph type="sldNum" sz="quarter" idx="12"/>
          </p:nvPr>
        </p:nvSpPr>
        <p:spPr>
          <a:xfrm>
            <a:off x="6553200" y="6416675"/>
            <a:ext cx="2133600" cy="365125"/>
          </a:xfrm>
        </p:spPr>
        <p:txBody>
          <a:bodyPr/>
          <a:lstStyle/>
          <a:p>
            <a:r>
              <a:rPr lang="en-US" b="1" dirty="0" smtClean="0"/>
              <a:t> Page </a:t>
            </a:r>
            <a:fld id="{348FEA56-0BFC-4EF7-8FF0-12B4812CD363}" type="slidenum">
              <a:rPr lang="en-US" b="1" smtClean="0"/>
              <a:pPr/>
              <a:t>52</a:t>
            </a:fld>
            <a:endParaRPr lang="en-US" b="1" dirty="0"/>
          </a:p>
        </p:txBody>
      </p:sp>
    </p:spTree>
    <p:extLst>
      <p:ext uri="{BB962C8B-B14F-4D97-AF65-F5344CB8AC3E}">
        <p14:creationId xmlns:p14="http://schemas.microsoft.com/office/powerpoint/2010/main" val="2327624486"/>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Cyber Breach = Malpractice?  Really?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On April 18, 2016, </a:t>
            </a:r>
            <a:r>
              <a:rPr lang="en-US" dirty="0"/>
              <a:t>a New York couple filed a complaint against their real estate attorney based on their falling </a:t>
            </a:r>
            <a:r>
              <a:rPr lang="en-US" dirty="0" smtClean="0"/>
              <a:t>victim to </a:t>
            </a:r>
            <a:r>
              <a:rPr lang="en-US" dirty="0"/>
              <a:t>a social engineering data breach. </a:t>
            </a:r>
            <a:endParaRPr lang="en-US" dirty="0" smtClean="0"/>
          </a:p>
          <a:p>
            <a:r>
              <a:rPr lang="en-US" dirty="0"/>
              <a:t>T</a:t>
            </a:r>
            <a:r>
              <a:rPr lang="en-US" dirty="0" smtClean="0"/>
              <a:t>he couple’s two-count </a:t>
            </a:r>
            <a:r>
              <a:rPr lang="en-US" dirty="0"/>
              <a:t>complaint </a:t>
            </a:r>
            <a:r>
              <a:rPr lang="en-US" dirty="0" smtClean="0"/>
              <a:t>alleged </a:t>
            </a:r>
            <a:r>
              <a:rPr lang="en-US" dirty="0"/>
              <a:t>claims for legal malpractice and breach of fiduciary based on </a:t>
            </a:r>
            <a:r>
              <a:rPr lang="en-US" dirty="0" smtClean="0"/>
              <a:t>their </a:t>
            </a:r>
            <a:r>
              <a:rPr lang="en-US" dirty="0"/>
              <a:t>attorney's use of an AOL email account that allegedly contributed to cyber-criminals being able to hack </a:t>
            </a:r>
            <a:r>
              <a:rPr lang="en-US" dirty="0" smtClean="0"/>
              <a:t>into </a:t>
            </a:r>
            <a:r>
              <a:rPr lang="en-US" dirty="0"/>
              <a:t>the attorney's account and perpetrate an elaborate wire-transferring heist of almost $2 million in the client's funds. </a:t>
            </a:r>
            <a:r>
              <a:rPr lang="en-US" dirty="0" smtClean="0"/>
              <a:t>Robert Millard, et al </a:t>
            </a:r>
            <a:r>
              <a:rPr lang="en-US" dirty="0"/>
              <a:t>v. Patricia L. </a:t>
            </a:r>
            <a:r>
              <a:rPr lang="en-US" dirty="0" smtClean="0"/>
              <a:t>Doran. </a:t>
            </a:r>
          </a:p>
          <a:p>
            <a:r>
              <a:rPr lang="en-US" dirty="0"/>
              <a:t>https://</a:t>
            </a:r>
            <a:r>
              <a:rPr lang="en-US" dirty="0" err="1"/>
              <a:t>www.scribd.com</a:t>
            </a:r>
            <a:r>
              <a:rPr lang="en-US" dirty="0"/>
              <a:t>/document/309730357/NYC-Complaint</a:t>
            </a:r>
          </a:p>
          <a:p>
            <a:endParaRPr lang="en-US" dirty="0"/>
          </a:p>
        </p:txBody>
      </p:sp>
      <p:sp>
        <p:nvSpPr>
          <p:cNvPr id="4" name="Slide Number Placeholder 3"/>
          <p:cNvSpPr>
            <a:spLocks noGrp="1"/>
          </p:cNvSpPr>
          <p:nvPr>
            <p:ph type="sldNum" sz="quarter" idx="12"/>
          </p:nvPr>
        </p:nvSpPr>
        <p:spPr/>
        <p:txBody>
          <a:bodyPr/>
          <a:lstStyle/>
          <a:p>
            <a:fld id="{348FEA56-0BFC-4EF7-8FF0-12B4812CD363}" type="slidenum">
              <a:rPr lang="en-US" smtClean="0"/>
              <a:pPr/>
              <a:t>6</a:t>
            </a:fld>
            <a:endParaRPr lang="en-US" dirty="0"/>
          </a:p>
        </p:txBody>
      </p:sp>
    </p:spTree>
    <p:extLst>
      <p:ext uri="{BB962C8B-B14F-4D97-AF65-F5344CB8AC3E}">
        <p14:creationId xmlns:p14="http://schemas.microsoft.com/office/powerpoint/2010/main" val="1961410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Law Firm Protection</a:t>
            </a:r>
            <a:br>
              <a:rPr lang="en-US" dirty="0" smtClean="0"/>
            </a:br>
            <a:r>
              <a:rPr lang="en-US" dirty="0" smtClean="0"/>
              <a:t>Planning, Investment, Training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Can no </a:t>
            </a:r>
            <a:r>
              <a:rPr lang="en-US" dirty="0"/>
              <a:t>longer relegated to IT or General Policy</a:t>
            </a:r>
          </a:p>
          <a:p>
            <a:r>
              <a:rPr lang="en-US" dirty="0"/>
              <a:t>Part of Doing Business Everyday </a:t>
            </a:r>
          </a:p>
          <a:p>
            <a:r>
              <a:rPr lang="en-US" dirty="0"/>
              <a:t>Roadblock to Proper Preparation-- $$$$</a:t>
            </a:r>
          </a:p>
          <a:p>
            <a:r>
              <a:rPr lang="en-US" dirty="0"/>
              <a:t>Minimum Requirement—Up to Date Software</a:t>
            </a:r>
          </a:p>
          <a:p>
            <a:r>
              <a:rPr lang="en-US" dirty="0"/>
              <a:t>When problems occur must have a specific plan</a:t>
            </a:r>
          </a:p>
          <a:p>
            <a:endParaRPr lang="en-US" dirty="0"/>
          </a:p>
        </p:txBody>
      </p:sp>
      <p:sp>
        <p:nvSpPr>
          <p:cNvPr id="4" name="Slide Number Placeholder 3"/>
          <p:cNvSpPr>
            <a:spLocks noGrp="1"/>
          </p:cNvSpPr>
          <p:nvPr>
            <p:ph type="sldNum" sz="quarter" idx="12"/>
          </p:nvPr>
        </p:nvSpPr>
        <p:spPr/>
        <p:txBody>
          <a:bodyPr/>
          <a:lstStyle/>
          <a:p>
            <a:fld id="{348FEA56-0BFC-4EF7-8FF0-12B4812CD363}" type="slidenum">
              <a:rPr lang="en-US" smtClean="0"/>
              <a:pPr/>
              <a:t>7</a:t>
            </a:fld>
            <a:endParaRPr lang="en-US" dirty="0"/>
          </a:p>
        </p:txBody>
      </p:sp>
    </p:spTree>
    <p:extLst>
      <p:ext uri="{BB962C8B-B14F-4D97-AF65-F5344CB8AC3E}">
        <p14:creationId xmlns:p14="http://schemas.microsoft.com/office/powerpoint/2010/main" val="1072710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Lawyer and Non-lawyer Training</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b="1" i="1" dirty="0" smtClean="0"/>
              <a:t>Employees-- your weakest link?</a:t>
            </a:r>
          </a:p>
          <a:p>
            <a:r>
              <a:rPr lang="en-US" dirty="0" smtClean="0"/>
              <a:t>Train annually and upon hire</a:t>
            </a:r>
          </a:p>
          <a:p>
            <a:r>
              <a:rPr lang="en-US" dirty="0" smtClean="0"/>
              <a:t>Train on cybersecurity protocol</a:t>
            </a:r>
          </a:p>
          <a:p>
            <a:r>
              <a:rPr lang="en-US" dirty="0"/>
              <a:t>Train on spotting </a:t>
            </a:r>
            <a:r>
              <a:rPr lang="en-US" dirty="0" smtClean="0"/>
              <a:t>issues</a:t>
            </a:r>
          </a:p>
          <a:p>
            <a:r>
              <a:rPr lang="en-US" dirty="0" smtClean="0"/>
              <a:t>Train on reacting to issues</a:t>
            </a:r>
          </a:p>
          <a:p>
            <a:r>
              <a:rPr lang="en-US" dirty="0" smtClean="0"/>
              <a:t>Create anonymous hotline or suggestion box</a:t>
            </a:r>
          </a:p>
          <a:p>
            <a:r>
              <a:rPr lang="en-US" dirty="0" smtClean="0"/>
              <a:t>Encourage open discussion – experiences, feedback, and ideas</a:t>
            </a:r>
          </a:p>
          <a:p>
            <a:r>
              <a:rPr lang="en-US" dirty="0" smtClean="0"/>
              <a:t>Written policies and protocol – signature of acceptance</a:t>
            </a:r>
          </a:p>
          <a:p>
            <a:r>
              <a:rPr lang="en-US" dirty="0" smtClean="0"/>
              <a:t>Reinforce THE USER is responsible </a:t>
            </a:r>
          </a:p>
          <a:p>
            <a:pPr lvl="1"/>
            <a:endParaRPr lang="en-US" dirty="0" smtClean="0"/>
          </a:p>
        </p:txBody>
      </p:sp>
      <p:sp>
        <p:nvSpPr>
          <p:cNvPr id="4" name="Slide Number Placeholder 3"/>
          <p:cNvSpPr>
            <a:spLocks noGrp="1"/>
          </p:cNvSpPr>
          <p:nvPr>
            <p:ph type="sldNum" sz="quarter" idx="12"/>
          </p:nvPr>
        </p:nvSpPr>
        <p:spPr/>
        <p:txBody>
          <a:bodyPr/>
          <a:lstStyle/>
          <a:p>
            <a:fld id="{348FEA56-0BFC-4EF7-8FF0-12B4812CD363}" type="slidenum">
              <a:rPr lang="en-US" smtClean="0"/>
              <a:pPr/>
              <a:t>8</a:t>
            </a:fld>
            <a:endParaRPr lang="en-US" dirty="0"/>
          </a:p>
        </p:txBody>
      </p:sp>
    </p:spTree>
    <p:extLst>
      <p:ext uri="{BB962C8B-B14F-4D97-AF65-F5344CB8AC3E}">
        <p14:creationId xmlns:p14="http://schemas.microsoft.com/office/powerpoint/2010/main" val="416777045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dirty="0" smtClean="0"/>
              <a:t>The A.R.T. of Risk Management</a:t>
            </a:r>
          </a:p>
        </p:txBody>
      </p:sp>
      <p:sp>
        <p:nvSpPr>
          <p:cNvPr id="30" name="Content Placeholder 29"/>
          <p:cNvSpPr>
            <a:spLocks noGrp="1"/>
          </p:cNvSpPr>
          <p:nvPr>
            <p:ph idx="1"/>
          </p:nvPr>
        </p:nvSpPr>
        <p:spPr/>
        <p:txBody>
          <a:bodyPr rtlCol="0">
            <a:normAutofit fontScale="47500" lnSpcReduction="20000"/>
          </a:bodyPr>
          <a:lstStyle/>
          <a:p>
            <a:pPr>
              <a:defRPr/>
            </a:pPr>
            <a:r>
              <a:rPr lang="en-US" dirty="0" smtClean="0"/>
              <a:t>Avoid</a:t>
            </a:r>
          </a:p>
          <a:p>
            <a:pPr lvl="1">
              <a:defRPr/>
            </a:pPr>
            <a:r>
              <a:rPr lang="en-US" dirty="0" smtClean="0"/>
              <a:t>Don’t undertake responsibility outside of your competency</a:t>
            </a:r>
          </a:p>
          <a:p>
            <a:pPr lvl="1">
              <a:defRPr/>
            </a:pPr>
            <a:r>
              <a:rPr lang="en-US" dirty="0" smtClean="0"/>
              <a:t>Specifically define parameters for firm members</a:t>
            </a:r>
          </a:p>
          <a:p>
            <a:pPr lvl="2"/>
            <a:r>
              <a:rPr lang="en-US" i="1" dirty="0"/>
              <a:t>The ABA </a:t>
            </a:r>
            <a:r>
              <a:rPr lang="en-US" i="1" dirty="0" smtClean="0"/>
              <a:t>Cybersecurity </a:t>
            </a:r>
            <a:r>
              <a:rPr lang="en-US" i="1" dirty="0"/>
              <a:t>Handbook: A </a:t>
            </a:r>
            <a:r>
              <a:rPr lang="en-US" i="1" dirty="0" smtClean="0"/>
              <a:t>Resource for </a:t>
            </a:r>
            <a:r>
              <a:rPr lang="en-US" i="1" dirty="0"/>
              <a:t>Attorneys, Law</a:t>
            </a:r>
            <a:br>
              <a:rPr lang="en-US" i="1" dirty="0"/>
            </a:br>
            <a:r>
              <a:rPr lang="en-US" i="1" dirty="0"/>
              <a:t>Firms and Business Professionals</a:t>
            </a:r>
            <a:r>
              <a:rPr lang="en-US" dirty="0"/>
              <a:t> will be published before the ABA Annual Meeting in </a:t>
            </a:r>
            <a:r>
              <a:rPr lang="en-US" dirty="0" smtClean="0"/>
              <a:t>August.</a:t>
            </a:r>
          </a:p>
          <a:p>
            <a:pPr lvl="2"/>
            <a:r>
              <a:rPr lang="en-US" dirty="0" smtClean="0"/>
              <a:t> </a:t>
            </a:r>
            <a:r>
              <a:rPr lang="en-US" i="1" dirty="0" err="1" smtClean="0"/>
              <a:t>Cybersecurity</a:t>
            </a:r>
            <a:r>
              <a:rPr lang="en-US" i="1" dirty="0" smtClean="0"/>
              <a:t> for the Home and Office:  The Lawyer’s Guide to Take Charge of Your Own Information Security, </a:t>
            </a:r>
            <a:r>
              <a:rPr lang="en-US" dirty="0" smtClean="0"/>
              <a:t>by John </a:t>
            </a:r>
            <a:r>
              <a:rPr lang="en-US" dirty="0" err="1" smtClean="0"/>
              <a:t>Bandler</a:t>
            </a:r>
            <a:r>
              <a:rPr lang="en-US" dirty="0" smtClean="0"/>
              <a:t>, Available July 2017, ABA Website</a:t>
            </a:r>
          </a:p>
          <a:p>
            <a:pPr lvl="2"/>
            <a:r>
              <a:rPr lang="en-US" dirty="0" smtClean="0">
                <a:hlinkClick r:id="rId2"/>
              </a:rPr>
              <a:t>https://cybersecuirtyhomeandoffice.com/book</a:t>
            </a:r>
            <a:r>
              <a:rPr lang="en-US" dirty="0" smtClean="0"/>
              <a:t>  and </a:t>
            </a:r>
            <a:r>
              <a:rPr lang="en-US" dirty="0" smtClean="0">
                <a:hlinkClick r:id="rId3"/>
              </a:rPr>
              <a:t>https://www.bandlerlaw.com/articles.html</a:t>
            </a:r>
            <a:r>
              <a:rPr lang="en-US" dirty="0" smtClean="0"/>
              <a:t> </a:t>
            </a:r>
            <a:endParaRPr lang="en-US" dirty="0"/>
          </a:p>
          <a:p>
            <a:pPr>
              <a:defRPr/>
            </a:pPr>
            <a:r>
              <a:rPr lang="en-US" dirty="0" smtClean="0"/>
              <a:t>Retain</a:t>
            </a:r>
          </a:p>
          <a:p>
            <a:pPr lvl="1">
              <a:defRPr/>
            </a:pPr>
            <a:r>
              <a:rPr lang="en-US" dirty="0" smtClean="0"/>
              <a:t>Self-insure to a minimum with assessments, planning, and training</a:t>
            </a:r>
          </a:p>
          <a:p>
            <a:pPr lvl="1">
              <a:defRPr/>
            </a:pPr>
            <a:r>
              <a:rPr lang="en-US" dirty="0" smtClean="0"/>
              <a:t>Invest in up-to-date assets </a:t>
            </a:r>
          </a:p>
          <a:p>
            <a:pPr>
              <a:defRPr/>
            </a:pPr>
            <a:r>
              <a:rPr lang="en-US" dirty="0" smtClean="0"/>
              <a:t>Transfer</a:t>
            </a:r>
          </a:p>
          <a:p>
            <a:pPr lvl="1">
              <a:defRPr/>
            </a:pPr>
            <a:r>
              <a:rPr lang="en-US" dirty="0" smtClean="0"/>
              <a:t>Outsource to vendors</a:t>
            </a:r>
          </a:p>
          <a:p>
            <a:pPr lvl="1">
              <a:defRPr/>
            </a:pPr>
            <a:r>
              <a:rPr lang="en-US" dirty="0" smtClean="0"/>
              <a:t>Purchase appropriate cyber coverage</a:t>
            </a:r>
            <a:endParaRPr lang="en-US" dirty="0"/>
          </a:p>
        </p:txBody>
      </p:sp>
      <p:sp>
        <p:nvSpPr>
          <p:cNvPr id="5" name="Slide Number Placeholder 3"/>
          <p:cNvSpPr>
            <a:spLocks noGrp="1"/>
          </p:cNvSpPr>
          <p:nvPr>
            <p:ph type="sldNum" sz="quarter" idx="4294967295"/>
          </p:nvPr>
        </p:nvSpPr>
        <p:spPr>
          <a:xfrm>
            <a:off x="6553200" y="6356350"/>
            <a:ext cx="2133600" cy="365125"/>
          </a:xfrm>
          <a:prstGeom prst="rect">
            <a:avLst/>
          </a:prstGeom>
        </p:spPr>
        <p:txBody>
          <a:bodyPr/>
          <a:lstStyle/>
          <a:p>
            <a:pPr>
              <a:defRPr/>
            </a:pPr>
            <a:fld id="{000F2363-7807-4CFB-94A7-B2ED7C9624EF}" type="slidenum">
              <a:rPr lang="en-US"/>
              <a:pPr>
                <a:defRPr/>
              </a:pPr>
              <a:t>9</a:t>
            </a:fld>
            <a:endParaRPr lang="en-US" dirty="0"/>
          </a:p>
        </p:txBody>
      </p:sp>
    </p:spTree>
    <p:extLst>
      <p:ext uri="{BB962C8B-B14F-4D97-AF65-F5344CB8AC3E}">
        <p14:creationId xmlns:p14="http://schemas.microsoft.com/office/powerpoint/2010/main" val="336924802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3396</TotalTime>
  <Words>2037</Words>
  <Application>Microsoft Macintosh PowerPoint</Application>
  <PresentationFormat>On-screen Show (4:3)</PresentationFormat>
  <Paragraphs>301</Paragraphs>
  <Slides>53</Slides>
  <Notes>2</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Risk Management, Cyber Security, and Professional Liability</vt:lpstr>
      <vt:lpstr>Introductions</vt:lpstr>
      <vt:lpstr>Cybersecurity or Cyberrisk Biggest Law Firm Risk in 2017</vt:lpstr>
      <vt:lpstr>Cybersecurity or Cyberrisk Biggest Law Firm Risk in 2017, Cont.</vt:lpstr>
      <vt:lpstr>Lawyer Duties and Obligations Come From Where?</vt:lpstr>
      <vt:lpstr>Cyber Breach = Malpractice?  Really?</vt:lpstr>
      <vt:lpstr>Law Firm Protection Planning, Investment, Training</vt:lpstr>
      <vt:lpstr>Lawyer and Non-lawyer Training</vt:lpstr>
      <vt:lpstr>The A.R.T. of Risk Management</vt:lpstr>
      <vt:lpstr>Don’t Violate Rule 1.1 Competency- A.R.Transfer</vt:lpstr>
      <vt:lpstr>Law Firms Under Attack</vt:lpstr>
      <vt:lpstr>Law Firms Under Attack</vt:lpstr>
      <vt:lpstr>Law Firms Under Attack</vt:lpstr>
      <vt:lpstr>Law Firms Under Attack</vt:lpstr>
      <vt:lpstr>Easy Targets</vt:lpstr>
      <vt:lpstr>Security Attack – A matter of when</vt:lpstr>
      <vt:lpstr>Security Attack – A matter of when</vt:lpstr>
      <vt:lpstr>Client Security Assessment</vt:lpstr>
      <vt:lpstr>Morgan Stanley Sample Questionnaire </vt:lpstr>
      <vt:lpstr>Morgan Stanley Sample Questionnaire </vt:lpstr>
      <vt:lpstr>Law Firms Under Attack</vt:lpstr>
      <vt:lpstr>Hacking is a big business</vt:lpstr>
      <vt:lpstr>Ransomware</vt:lpstr>
      <vt:lpstr>Hackers Go Fishing</vt:lpstr>
      <vt:lpstr>Example of spoof email</vt:lpstr>
      <vt:lpstr>Example of spoof email</vt:lpstr>
      <vt:lpstr>Example of spoof email</vt:lpstr>
      <vt:lpstr>Silently Steal Data</vt:lpstr>
      <vt:lpstr>Rules of Professional Conduct</vt:lpstr>
      <vt:lpstr>Unique Professional Responsibility</vt:lpstr>
      <vt:lpstr>State Laws on Disclosure of Data Breach</vt:lpstr>
      <vt:lpstr>Road To Protection</vt:lpstr>
      <vt:lpstr>Social Engineering Hacking</vt:lpstr>
      <vt:lpstr>Passwords</vt:lpstr>
      <vt:lpstr>Fishing/Spoofing Emails</vt:lpstr>
      <vt:lpstr>Not work related – stay off</vt:lpstr>
      <vt:lpstr>Protection vs Publicity</vt:lpstr>
      <vt:lpstr>Email Breach</vt:lpstr>
      <vt:lpstr>Email is not a long term storage</vt:lpstr>
      <vt:lpstr>Smart Phones</vt:lpstr>
      <vt:lpstr>Laptops and USB Drives</vt:lpstr>
      <vt:lpstr>Secure Your Offices</vt:lpstr>
      <vt:lpstr>Secure Your Office</vt:lpstr>
      <vt:lpstr>Home Access to Office Computer and Data</vt:lpstr>
      <vt:lpstr>Cloud Computing – Secure or Not</vt:lpstr>
      <vt:lpstr>New Ransomware Attack</vt:lpstr>
      <vt:lpstr>Cloud Computing</vt:lpstr>
      <vt:lpstr>State Bar - Cloud</vt:lpstr>
      <vt:lpstr>Cloud Computing Ethics Opinions</vt:lpstr>
      <vt:lpstr>Security is never finished</vt:lpstr>
      <vt:lpstr>When Problems Occur - Respond</vt:lpstr>
      <vt:lpstr>Contact Information</vt:lpstr>
      <vt:lpstr>Thank You!</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Dave Slovin</dc:creator>
  <cp:lastModifiedBy>Reeve  McNamara</cp:lastModifiedBy>
  <cp:revision>164</cp:revision>
  <dcterms:created xsi:type="dcterms:W3CDTF">2011-11-07T13:58:04Z</dcterms:created>
  <dcterms:modified xsi:type="dcterms:W3CDTF">2017-05-03T19:56:10Z</dcterms:modified>
</cp:coreProperties>
</file>